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media/image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sldIdLst>
    <p:sldId id="258" r:id="rId4"/>
    <p:sldId id="266" r:id="rId5"/>
    <p:sldId id="257" r:id="rId6"/>
    <p:sldId id="267" r:id="rId7"/>
    <p:sldId id="268" r:id="rId8"/>
    <p:sldId id="269" r:id="rId9"/>
    <p:sldId id="270" r:id="rId10"/>
    <p:sldId id="278" r:id="rId11"/>
    <p:sldId id="279" r:id="rId12"/>
    <p:sldId id="280" r:id="rId13"/>
    <p:sldId id="281" r:id="rId14"/>
    <p:sldId id="289" r:id="rId15"/>
    <p:sldId id="290" r:id="rId17"/>
    <p:sldId id="291" r:id="rId18"/>
    <p:sldId id="293" r:id="rId19"/>
    <p:sldId id="292" r:id="rId20"/>
    <p:sldId id="294" r:id="rId21"/>
    <p:sldId id="295" r:id="rId22"/>
    <p:sldId id="296" r:id="rId23"/>
    <p:sldId id="297" r:id="rId24"/>
    <p:sldId id="298" r:id="rId25"/>
    <p:sldId id="299" r:id="rId26"/>
    <p:sldId id="259" r:id="rId27"/>
    <p:sldId id="260" r:id="rId28"/>
    <p:sldId id="263" r:id="rId29"/>
    <p:sldId id="264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4" Type="http://schemas.openxmlformats.org/officeDocument/2006/relationships/tags" Target="tags/tag138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0EE499-D129-484D-B5C0-D0F3AC30E8B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0"/>
      <dgm:spPr/>
    </dgm:pt>
    <dgm:pt modelId="{BEB4A0DE-FB16-4C4F-8DEA-03570694B93A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世界活化石博物馆</a:t>
          </a:r>
          <a:r>
            <a:rPr lang="zh-CN" altLang="en-US" sz="3600" b="1"/>
            <a:t/>
          </a:r>
          <a:endParaRPr lang="zh-CN" altLang="en-US" sz="3600" b="1"/>
        </a:p>
      </dgm:t>
    </dgm:pt>
    <dgm:pt modelId="{A1CD0B47-03FC-4535-A972-2673574CE2F3}" cxnId="{06A6B69E-02D0-4F92-9603-8197A708185E}" type="parTrans">
      <dgm:prSet/>
      <dgm:spPr/>
    </dgm:pt>
    <dgm:pt modelId="{66283CB7-69B8-41D5-A569-950515985F71}" cxnId="{06A6B69E-02D0-4F92-9603-8197A708185E}" type="sibTrans">
      <dgm:prSet/>
      <dgm:spPr/>
    </dgm:pt>
    <dgm:pt modelId="{11A5EA0A-517A-463B-9BA8-5EB54D7D10F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骑在羊背上的国家</a:t>
          </a:r>
          <a:r>
            <a:rPr lang="zh-CN" altLang="en-US" sz="3600" b="1"/>
            <a:t/>
          </a:r>
          <a:endParaRPr lang="zh-CN" altLang="en-US" sz="3600" b="1"/>
        </a:p>
      </dgm:t>
    </dgm:pt>
    <dgm:pt modelId="{E2B15CF1-464F-45CC-BFE4-6F0AA417C19E}" cxnId="{C0B731BF-CA57-4719-9ACA-5F1DCC6B1FF2}" type="parTrans">
      <dgm:prSet/>
      <dgm:spPr/>
    </dgm:pt>
    <dgm:pt modelId="{4EA87785-B7B3-4F48-BB13-D91C5DEA8DC1}" cxnId="{C0B731BF-CA57-4719-9ACA-5F1DCC6B1FF2}" type="sibTrans">
      <dgm:prSet/>
      <dgm:spPr/>
    </dgm:pt>
    <dgm:pt modelId="{25EF8B53-4C57-43A4-9FE1-40C318A0AD88}">
      <dgm:prSet phldrT="[文本]" phldr="0" custT="1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坐在矿车上的国家</a:t>
          </a:r>
          <a:r>
            <a:rPr lang="zh-CN" altLang="en-US" sz="3600" b="1"/>
            <a:t/>
          </a:r>
          <a:endParaRPr lang="zh-CN" altLang="en-US" sz="3600" b="1"/>
        </a:p>
      </dgm:t>
    </dgm:pt>
    <dgm:pt modelId="{62CE1C4C-AE05-4247-9728-BCA5F5CA780A}" cxnId="{3BD9B1D0-8AF2-464A-8CE4-5842BB6CFAC3}" type="parTrans">
      <dgm:prSet/>
      <dgm:spPr/>
    </dgm:pt>
    <dgm:pt modelId="{F463D266-32E5-414A-9781-DA46FFE60955}" cxnId="{3BD9B1D0-8AF2-464A-8CE4-5842BB6CFAC3}" type="sibTrans">
      <dgm:prSet/>
      <dgm:spPr/>
    </dgm:pt>
    <dgm:pt modelId="{3A30B1D0-F146-41C6-9373-8CC849B0566C}" type="pres">
      <dgm:prSet presAssocID="{800EE499-D129-484D-B5C0-D0F3AC30E8B1}" presName="linearFlow" presStyleCnt="0">
        <dgm:presLayoutVars>
          <dgm:dir/>
          <dgm:resizeHandles val="exact"/>
        </dgm:presLayoutVars>
      </dgm:prSet>
      <dgm:spPr/>
    </dgm:pt>
    <dgm:pt modelId="{65AAD8D9-A2BB-4BC0-ADC4-32A3E0934999}" type="pres">
      <dgm:prSet presAssocID="{BEB4A0DE-FB16-4C4F-8DEA-03570694B93A}" presName="composite" presStyleCnt="0"/>
      <dgm:spPr/>
    </dgm:pt>
    <dgm:pt modelId="{F8DF891C-0D10-4055-A8A8-3FC34ADEDC5B}" type="pres">
      <dgm:prSet presAssocID="{BEB4A0DE-FB16-4C4F-8DEA-03570694B93A}" presName="imgShp" presStyleLbl="fgImgPlac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</dgm:spPr>
    </dgm:pt>
    <dgm:pt modelId="{5D3E6026-A697-4D8F-84B5-C5321A8528B3}" type="pres">
      <dgm:prSet presAssocID="{BEB4A0DE-FB16-4C4F-8DEA-03570694B93A}" presName="txShp" presStyleLbl="node1" presStyleIdx="0" presStyleCnt="3">
        <dgm:presLayoutVars>
          <dgm:bulletEnabled val="1"/>
        </dgm:presLayoutVars>
      </dgm:prSet>
      <dgm:spPr/>
    </dgm:pt>
    <dgm:pt modelId="{01F33C7F-4C3C-42D3-8542-4BC345A10B4C}" type="pres">
      <dgm:prSet presAssocID="{66283CB7-69B8-41D5-A569-950515985F71}" presName="spacing" presStyleCnt="0"/>
      <dgm:spPr/>
    </dgm:pt>
    <dgm:pt modelId="{5373068E-DCEB-4D3C-BFF1-43C34CE727FD}" type="pres">
      <dgm:prSet presAssocID="{11A5EA0A-517A-463B-9BA8-5EB54D7D10F8}" presName="composite" presStyleCnt="0"/>
      <dgm:spPr/>
    </dgm:pt>
    <dgm:pt modelId="{48C23F44-CDC2-4998-B9C4-F737C51D3228}" type="pres">
      <dgm:prSet presAssocID="{11A5EA0A-517A-463B-9BA8-5EB54D7D10F8}" presName="imgShp" presStyleLbl="fgImgPlac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</dgm:spPr>
    </dgm:pt>
    <dgm:pt modelId="{DC27DDA6-73A4-45AF-8B52-70E594C6E063}" type="pres">
      <dgm:prSet presAssocID="{11A5EA0A-517A-463B-9BA8-5EB54D7D10F8}" presName="txShp" presStyleLbl="node1" presStyleIdx="1" presStyleCnt="3">
        <dgm:presLayoutVars>
          <dgm:bulletEnabled val="1"/>
        </dgm:presLayoutVars>
      </dgm:prSet>
      <dgm:spPr/>
    </dgm:pt>
    <dgm:pt modelId="{1BD648EC-230D-47E1-A618-F93D265B0703}" type="pres">
      <dgm:prSet presAssocID="{4EA87785-B7B3-4F48-BB13-D91C5DEA8DC1}" presName="spacing" presStyleCnt="0"/>
      <dgm:spPr/>
    </dgm:pt>
    <dgm:pt modelId="{7D4A810A-A6D4-47BA-AF8D-AB4F73C04080}" type="pres">
      <dgm:prSet presAssocID="{25EF8B53-4C57-43A4-9FE1-40C318A0AD88}" presName="composite" presStyleCnt="0"/>
      <dgm:spPr/>
    </dgm:pt>
    <dgm:pt modelId="{69DE5637-6198-4292-ADFF-69DC2A063BC5}" type="pres">
      <dgm:prSet presAssocID="{25EF8B53-4C57-43A4-9FE1-40C318A0AD88}" presName="imgShp" presStyleLbl="fgImgPlac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</dgm:spPr>
    </dgm:pt>
    <dgm:pt modelId="{00C34D87-B2DD-493A-BAA2-1A14EA17DEB1}" type="pres">
      <dgm:prSet presAssocID="{25EF8B53-4C57-43A4-9FE1-40C318A0AD88}" presName="txShp" presStyleLbl="node1" presStyleIdx="2" presStyleCnt="3">
        <dgm:presLayoutVars>
          <dgm:bulletEnabled val="1"/>
        </dgm:presLayoutVars>
      </dgm:prSet>
      <dgm:spPr/>
    </dgm:pt>
  </dgm:ptLst>
  <dgm:cxnLst>
    <dgm:cxn modelId="{06A6B69E-02D0-4F92-9603-8197A708185E}" srcId="{800EE499-D129-484D-B5C0-D0F3AC30E8B1}" destId="{BEB4A0DE-FB16-4C4F-8DEA-03570694B93A}" srcOrd="0" destOrd="0" parTransId="{A1CD0B47-03FC-4535-A972-2673574CE2F3}" sibTransId="{66283CB7-69B8-41D5-A569-950515985F71}"/>
    <dgm:cxn modelId="{C0B731BF-CA57-4719-9ACA-5F1DCC6B1FF2}" srcId="{800EE499-D129-484D-B5C0-D0F3AC30E8B1}" destId="{11A5EA0A-517A-463B-9BA8-5EB54D7D10F8}" srcOrd="1" destOrd="0" parTransId="{E2B15CF1-464F-45CC-BFE4-6F0AA417C19E}" sibTransId="{4EA87785-B7B3-4F48-BB13-D91C5DEA8DC1}"/>
    <dgm:cxn modelId="{3BD9B1D0-8AF2-464A-8CE4-5842BB6CFAC3}" srcId="{800EE499-D129-484D-B5C0-D0F3AC30E8B1}" destId="{25EF8B53-4C57-43A4-9FE1-40C318A0AD88}" srcOrd="2" destOrd="0" parTransId="{62CE1C4C-AE05-4247-9728-BCA5F5CA780A}" sibTransId="{F463D266-32E5-414A-9781-DA46FFE60955}"/>
    <dgm:cxn modelId="{8302B1DA-1EDF-4AB7-AB8E-07AF22B7D48C}" type="presOf" srcId="{800EE499-D129-484D-B5C0-D0F3AC30E8B1}" destId="{3A30B1D0-F146-41C6-9373-8CC849B0566C}" srcOrd="0" destOrd="0" presId="urn:microsoft.com/office/officeart/2005/8/layout/vList3"/>
    <dgm:cxn modelId="{63D862C0-2330-4C43-8921-4EBC1FEB1E93}" type="presParOf" srcId="{3A30B1D0-F146-41C6-9373-8CC849B0566C}" destId="{65AAD8D9-A2BB-4BC0-ADC4-32A3E0934999}" srcOrd="0" destOrd="0" presId="urn:microsoft.com/office/officeart/2005/8/layout/vList3"/>
    <dgm:cxn modelId="{AA2BB56F-4911-49E2-9828-A0574CD1E010}" type="presParOf" srcId="{65AAD8D9-A2BB-4BC0-ADC4-32A3E0934999}" destId="{F8DF891C-0D10-4055-A8A8-3FC34ADEDC5B}" srcOrd="0" destOrd="0" presId="urn:microsoft.com/office/officeart/2005/8/layout/vList3"/>
    <dgm:cxn modelId="{A69CC6E9-A081-4997-936B-7AB5C3BBBF7C}" type="presParOf" srcId="{65AAD8D9-A2BB-4BC0-ADC4-32A3E0934999}" destId="{5D3E6026-A697-4D8F-84B5-C5321A8528B3}" srcOrd="1" destOrd="0" presId="urn:microsoft.com/office/officeart/2005/8/layout/vList3"/>
    <dgm:cxn modelId="{BBB7D1DB-471A-4180-B772-C132C1A39A8D}" type="presOf" srcId="{BEB4A0DE-FB16-4C4F-8DEA-03570694B93A}" destId="{5D3E6026-A697-4D8F-84B5-C5321A8528B3}" srcOrd="0" destOrd="0" presId="urn:microsoft.com/office/officeart/2005/8/layout/vList3"/>
    <dgm:cxn modelId="{C7CB8546-10E1-4E4E-9F63-B2E9F8C3F0CC}" type="presParOf" srcId="{3A30B1D0-F146-41C6-9373-8CC849B0566C}" destId="{01F33C7F-4C3C-42D3-8542-4BC345A10B4C}" srcOrd="1" destOrd="0" presId="urn:microsoft.com/office/officeart/2005/8/layout/vList3"/>
    <dgm:cxn modelId="{7D9735D5-6B47-48B4-B00B-261C7EEBACDA}" type="presOf" srcId="{66283CB7-69B8-41D5-A569-950515985F71}" destId="{01F33C7F-4C3C-42D3-8542-4BC345A10B4C}" srcOrd="0" destOrd="0" presId="urn:microsoft.com/office/officeart/2005/8/layout/vList3"/>
    <dgm:cxn modelId="{80044C04-7F91-42EF-A1A5-A71AFF91F96C}" type="presParOf" srcId="{3A30B1D0-F146-41C6-9373-8CC849B0566C}" destId="{5373068E-DCEB-4D3C-BFF1-43C34CE727FD}" srcOrd="2" destOrd="0" presId="urn:microsoft.com/office/officeart/2005/8/layout/vList3"/>
    <dgm:cxn modelId="{71D109EA-2B31-42A3-984C-2AB7992F9A03}" type="presParOf" srcId="{5373068E-DCEB-4D3C-BFF1-43C34CE727FD}" destId="{48C23F44-CDC2-4998-B9C4-F737C51D3228}" srcOrd="0" destOrd="2" presId="urn:microsoft.com/office/officeart/2005/8/layout/vList3"/>
    <dgm:cxn modelId="{6B0BEB9C-DCFC-4D3D-A675-4DE5F849F959}" type="presParOf" srcId="{5373068E-DCEB-4D3C-BFF1-43C34CE727FD}" destId="{DC27DDA6-73A4-45AF-8B52-70E594C6E063}" srcOrd="1" destOrd="2" presId="urn:microsoft.com/office/officeart/2005/8/layout/vList3"/>
    <dgm:cxn modelId="{74E626FD-3496-4CBD-A919-AAC361858CDF}" type="presOf" srcId="{11A5EA0A-517A-463B-9BA8-5EB54D7D10F8}" destId="{DC27DDA6-73A4-45AF-8B52-70E594C6E063}" srcOrd="0" destOrd="0" presId="urn:microsoft.com/office/officeart/2005/8/layout/vList3"/>
    <dgm:cxn modelId="{C780AB69-094B-45EB-A5BD-3D78E7F59CCF}" type="presParOf" srcId="{3A30B1D0-F146-41C6-9373-8CC849B0566C}" destId="{1BD648EC-230D-47E1-A618-F93D265B0703}" srcOrd="3" destOrd="0" presId="urn:microsoft.com/office/officeart/2005/8/layout/vList3"/>
    <dgm:cxn modelId="{148F279A-B35A-4013-A838-9A72087F4EC4}" type="presOf" srcId="{4EA87785-B7B3-4F48-BB13-D91C5DEA8DC1}" destId="{1BD648EC-230D-47E1-A618-F93D265B0703}" srcOrd="0" destOrd="0" presId="urn:microsoft.com/office/officeart/2005/8/layout/vList3"/>
    <dgm:cxn modelId="{4A390A1F-3969-4A67-BC9A-F987F0D52141}" type="presParOf" srcId="{3A30B1D0-F146-41C6-9373-8CC849B0566C}" destId="{7D4A810A-A6D4-47BA-AF8D-AB4F73C04080}" srcOrd="4" destOrd="0" presId="urn:microsoft.com/office/officeart/2005/8/layout/vList3"/>
    <dgm:cxn modelId="{4CF5FF0E-DA90-4AAA-9B67-3E027789D4A4}" type="presParOf" srcId="{7D4A810A-A6D4-47BA-AF8D-AB4F73C04080}" destId="{69DE5637-6198-4292-ADFF-69DC2A063BC5}" srcOrd="0" destOrd="4" presId="urn:microsoft.com/office/officeart/2005/8/layout/vList3"/>
    <dgm:cxn modelId="{ADE86E9D-22BC-430F-8767-3A7B594FF7B7}" type="presParOf" srcId="{7D4A810A-A6D4-47BA-AF8D-AB4F73C04080}" destId="{00C34D87-B2DD-493A-BAA2-1A14EA17DEB1}" srcOrd="1" destOrd="4" presId="urn:microsoft.com/office/officeart/2005/8/layout/vList3"/>
    <dgm:cxn modelId="{9752B8B6-0C59-42A0-8A1F-F87EBF3C8548}" type="presOf" srcId="{25EF8B53-4C57-43A4-9FE1-40C318A0AD88}" destId="{00C34D87-B2DD-493A-BAA2-1A14EA17DEB1}" srcOrd="0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9340215" cy="5496560"/>
        <a:chOff x="0" y="0"/>
        <a:chExt cx="9340215" cy="5496560"/>
      </a:xfrm>
    </dsp:grpSpPr>
    <dsp:sp modelId="{5D3E6026-A697-4D8F-84B5-C5321A8528B3}">
      <dsp:nvSpPr>
        <dsp:cNvPr id="4" name="五边形 3"/>
        <dsp:cNvSpPr/>
      </dsp:nvSpPr>
      <dsp:spPr bwMode="white">
        <a:xfrm rot="10800000">
          <a:off x="1957097" y="0"/>
          <a:ext cx="6211243" cy="157044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vert="horz" wrap="square" lIns="692522" tIns="137160" rIns="256032" bIns="137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世界活化石博物馆</a:t>
          </a:r>
          <a:endParaRPr lang="zh-CN" altLang="en-US" sz="3600" b="1"/>
        </a:p>
      </dsp:txBody>
      <dsp:txXfrm rot="10800000">
        <a:off x="1957097" y="0"/>
        <a:ext cx="6211243" cy="1570446"/>
      </dsp:txXfrm>
    </dsp:sp>
    <dsp:sp modelId="{F8DF891C-0D10-4055-A8A8-3FC34ADEDC5B}">
      <dsp:nvSpPr>
        <dsp:cNvPr id="3" name="椭圆 2"/>
        <dsp:cNvSpPr/>
      </dsp:nvSpPr>
      <dsp:spPr bwMode="white">
        <a:xfrm>
          <a:off x="1171875" y="0"/>
          <a:ext cx="1570446" cy="1570446"/>
        </a:xfrm>
        <a:prstGeom prst="ellipse">
          <a:avLst/>
        </a:prstGeom>
        <a:blipFill>
          <a:blip r:embed="rId1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171875" y="0"/>
        <a:ext cx="1570446" cy="1570446"/>
      </dsp:txXfrm>
    </dsp:sp>
    <dsp:sp modelId="{DC27DDA6-73A4-45AF-8B52-70E594C6E063}">
      <dsp:nvSpPr>
        <dsp:cNvPr id="6" name="五边形 5"/>
        <dsp:cNvSpPr/>
      </dsp:nvSpPr>
      <dsp:spPr bwMode="white">
        <a:xfrm rot="10800000">
          <a:off x="1957097" y="1963057"/>
          <a:ext cx="6211243" cy="157044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vert="horz" wrap="square" lIns="692522" tIns="137160" rIns="256032" bIns="137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骑在羊背上的国家</a:t>
          </a:r>
          <a:endParaRPr lang="zh-CN" altLang="en-US" sz="3600" b="1"/>
        </a:p>
      </dsp:txBody>
      <dsp:txXfrm rot="10800000">
        <a:off x="1957097" y="1963057"/>
        <a:ext cx="6211243" cy="1570446"/>
      </dsp:txXfrm>
    </dsp:sp>
    <dsp:sp modelId="{48C23F44-CDC2-4998-B9C4-F737C51D3228}">
      <dsp:nvSpPr>
        <dsp:cNvPr id="5" name="椭圆 4"/>
        <dsp:cNvSpPr/>
      </dsp:nvSpPr>
      <dsp:spPr bwMode="white">
        <a:xfrm>
          <a:off x="1171875" y="1963057"/>
          <a:ext cx="1570446" cy="1570446"/>
        </a:xfrm>
        <a:prstGeom prst="ellipse">
          <a:avLst/>
        </a:prstGeom>
        <a:blipFill>
          <a:blip r:embed="rId2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171875" y="1963057"/>
        <a:ext cx="1570446" cy="1570446"/>
      </dsp:txXfrm>
    </dsp:sp>
    <dsp:sp modelId="{00C34D87-B2DD-493A-BAA2-1A14EA17DEB1}">
      <dsp:nvSpPr>
        <dsp:cNvPr id="8" name="五边形 7"/>
        <dsp:cNvSpPr/>
      </dsp:nvSpPr>
      <dsp:spPr bwMode="white">
        <a:xfrm rot="10800000">
          <a:off x="1957097" y="3926114"/>
          <a:ext cx="6211243" cy="1570446"/>
        </a:xfrm>
        <a:prstGeom prst="homePlat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rot="10800000" vert="horz" wrap="square" lIns="692522" tIns="137160" rIns="256032" bIns="13716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/>
            <a:t>坐在矿车上的国家</a:t>
          </a:r>
          <a:endParaRPr lang="zh-CN" altLang="en-US" sz="3600" b="1"/>
        </a:p>
      </dsp:txBody>
      <dsp:txXfrm rot="10800000">
        <a:off x="1957097" y="3926114"/>
        <a:ext cx="6211243" cy="1570446"/>
      </dsp:txXfrm>
    </dsp:sp>
    <dsp:sp modelId="{69DE5637-6198-4292-ADFF-69DC2A063BC5}">
      <dsp:nvSpPr>
        <dsp:cNvPr id="7" name="椭圆 6"/>
        <dsp:cNvSpPr/>
      </dsp:nvSpPr>
      <dsp:spPr bwMode="white">
        <a:xfrm>
          <a:off x="1171875" y="3926114"/>
          <a:ext cx="1570446" cy="1570446"/>
        </a:xfrm>
        <a:prstGeom prst="ellipse">
          <a:avLst/>
        </a:prstGeom>
        <a:blipFill>
          <a:blip r:embed="rId3"/>
          <a:stretch>
            <a:fillRect/>
          </a:stretch>
        </a:blipFill>
      </dsp:spPr>
      <dsp:style>
        <a:lnRef idx="2">
          <a:schemeClr val="lt1"/>
        </a:lnRef>
        <a:fillRef idx="1">
          <a:schemeClr val="accent1">
            <a:tint val="50000"/>
          </a:schemeClr>
        </a:fillRef>
        <a:effectRef idx="0">
          <a:scrgbClr r="0" g="0" b="0"/>
        </a:effectRef>
        <a:fontRef idx="minor"/>
      </dsp:style>
      <dsp:txXfrm>
        <a:off x="1171875" y="3926114"/>
        <a:ext cx="1570446" cy="15704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type="homePlate" r:blip="" rot="180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26.xml"/><Relationship Id="rId4" Type="http://schemas.openxmlformats.org/officeDocument/2006/relationships/image" Target="../media/image2.svg"/><Relationship Id="rId3" Type="http://schemas.openxmlformats.org/officeDocument/2006/relationships/image" Target="../media/image1.png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" Type="http://schemas.openxmlformats.org/officeDocument/2006/relationships/tags" Target="../tags/tag33.xml"/><Relationship Id="rId14" Type="http://schemas.openxmlformats.org/officeDocument/2006/relationships/tags" Target="../tags/tag45.xml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组合 450"/>
          <p:cNvGrpSpPr/>
          <p:nvPr>
            <p:custDataLst>
              <p:tags r:id="rId2"/>
            </p:custDataLst>
          </p:nvPr>
        </p:nvGrpSpPr>
        <p:grpSpPr>
          <a:xfrm>
            <a:off x="0" y="861"/>
            <a:ext cx="12192000" cy="6856279"/>
            <a:chOff x="-3343" y="-28"/>
            <a:chExt cx="12195808" cy="6858420"/>
          </a:xfrm>
        </p:grpSpPr>
        <p:sp>
          <p:nvSpPr>
            <p:cNvPr id="70" name="六边形 6"/>
            <p:cNvSpPr/>
            <p:nvPr>
              <p:custDataLst>
                <p:tags r:id="rId3"/>
              </p:custDataLst>
            </p:nvPr>
          </p:nvSpPr>
          <p:spPr>
            <a:xfrm>
              <a:off x="9715338" y="-28"/>
              <a:ext cx="2477127" cy="5381699"/>
            </a:xfrm>
            <a:custGeom>
              <a:avLst/>
              <a:gdLst>
                <a:gd name="connsiteX0" fmla="*/ 2476995 w 2477127"/>
                <a:gd name="connsiteY0" fmla="*/ 0 h 5381699"/>
                <a:gd name="connsiteX1" fmla="*/ 2477127 w 2477127"/>
                <a:gd name="connsiteY1" fmla="*/ 5329960 h 5381699"/>
                <a:gd name="connsiteX2" fmla="*/ 2386395 w 2477127"/>
                <a:gd name="connsiteY2" fmla="*/ 5381699 h 5381699"/>
                <a:gd name="connsiteX3" fmla="*/ 3016 w 2477127"/>
                <a:gd name="connsiteY3" fmla="*/ 4005651 h 5381699"/>
                <a:gd name="connsiteX4" fmla="*/ 0 w 2477127"/>
                <a:gd name="connsiteY4" fmla="*/ 1268946 h 5381699"/>
                <a:gd name="connsiteX5" fmla="*/ 2204156 w 2477127"/>
                <a:gd name="connsiteY5" fmla="*/ 128 h 538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7127" h="5381699">
                  <a:moveTo>
                    <a:pt x="2476995" y="0"/>
                  </a:moveTo>
                  <a:lnTo>
                    <a:pt x="2477127" y="5329960"/>
                  </a:lnTo>
                  <a:lnTo>
                    <a:pt x="2386395" y="5381699"/>
                  </a:lnTo>
                  <a:lnTo>
                    <a:pt x="3016" y="4005651"/>
                  </a:lnTo>
                  <a:lnTo>
                    <a:pt x="0" y="1268946"/>
                  </a:lnTo>
                  <a:lnTo>
                    <a:pt x="2204156" y="128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5471160" y="764540"/>
              <a:ext cx="1249680" cy="1077595"/>
              <a:chOff x="8747" y="1204"/>
              <a:chExt cx="1968" cy="1697"/>
            </a:xfrm>
          </p:grpSpPr>
          <p:sp>
            <p:nvSpPr>
              <p:cNvPr id="6" name="任意多边形 1"/>
              <p:cNvSpPr/>
              <p:nvPr>
                <p:custDataLst>
                  <p:tags r:id="rId5"/>
                </p:custDataLst>
              </p:nvPr>
            </p:nvSpPr>
            <p:spPr>
              <a:xfrm rot="1800000">
                <a:off x="8949" y="1375"/>
                <a:ext cx="1564" cy="1355"/>
              </a:xfrm>
              <a:custGeom>
                <a:avLst/>
                <a:gdLst>
                  <a:gd name="connsiteX0" fmla="*/ 620435 w 1055873"/>
                  <a:gd name="connsiteY0" fmla="*/ 257054 h 914342"/>
                  <a:gd name="connsiteX1" fmla="*/ 252288 w 1055873"/>
                  <a:gd name="connsiteY1" fmla="*/ 255395 h 914342"/>
                  <a:gd name="connsiteX2" fmla="*/ 68805 w 1055873"/>
                  <a:gd name="connsiteY2" fmla="*/ 574564 h 914342"/>
                  <a:gd name="connsiteX3" fmla="*/ 0 w 1055873"/>
                  <a:gd name="connsiteY3" fmla="*/ 455024 h 914342"/>
                  <a:gd name="connsiteX4" fmla="*/ 183483 w 1055873"/>
                  <a:gd name="connsiteY4" fmla="*/ 135854 h 914342"/>
                  <a:gd name="connsiteX5" fmla="*/ 551629 w 1055873"/>
                  <a:gd name="connsiteY5" fmla="*/ 137514 h 914342"/>
                  <a:gd name="connsiteX6" fmla="*/ 401921 w 1055873"/>
                  <a:gd name="connsiteY6" fmla="*/ 913786 h 914342"/>
                  <a:gd name="connsiteX7" fmla="*/ 263993 w 1055873"/>
                  <a:gd name="connsiteY7" fmla="*/ 913786 h 914342"/>
                  <a:gd name="connsiteX8" fmla="*/ 78905 w 1055873"/>
                  <a:gd name="connsiteY8" fmla="*/ 595545 h 914342"/>
                  <a:gd name="connsiteX9" fmla="*/ 263993 w 1055873"/>
                  <a:gd name="connsiteY9" fmla="*/ 277305 h 914342"/>
                  <a:gd name="connsiteX10" fmla="*/ 401921 w 1055873"/>
                  <a:gd name="connsiteY10" fmla="*/ 277305 h 914342"/>
                  <a:gd name="connsiteX11" fmla="*/ 216833 w 1055873"/>
                  <a:gd name="connsiteY11" fmla="*/ 595545 h 914342"/>
                  <a:gd name="connsiteX12" fmla="*/ 816263 w 1055873"/>
                  <a:gd name="connsiteY12" fmla="*/ 321915 h 914342"/>
                  <a:gd name="connsiteX13" fmla="*/ 746502 w 1055873"/>
                  <a:gd name="connsiteY13" fmla="*/ 440901 h 914342"/>
                  <a:gd name="connsiteX14" fmla="*/ 565581 w 1055873"/>
                  <a:gd name="connsiteY14" fmla="*/ 120274 h 914342"/>
                  <a:gd name="connsiteX15" fmla="*/ 197432 w 1055873"/>
                  <a:gd name="connsiteY15" fmla="*/ 118986 h 914342"/>
                  <a:gd name="connsiteX16" fmla="*/ 267192 w 1055873"/>
                  <a:gd name="connsiteY16" fmla="*/ 0 h 914342"/>
                  <a:gd name="connsiteX17" fmla="*/ 635341 w 1055873"/>
                  <a:gd name="connsiteY17" fmla="*/ 1288 h 914342"/>
                  <a:gd name="connsiteX18" fmla="*/ 978292 w 1055873"/>
                  <a:gd name="connsiteY18" fmla="*/ 319765 h 914342"/>
                  <a:gd name="connsiteX19" fmla="*/ 793204 w 1055873"/>
                  <a:gd name="connsiteY19" fmla="*/ 638005 h 914342"/>
                  <a:gd name="connsiteX20" fmla="*/ 655276 w 1055873"/>
                  <a:gd name="connsiteY20" fmla="*/ 638005 h 914342"/>
                  <a:gd name="connsiteX21" fmla="*/ 840364 w 1055873"/>
                  <a:gd name="connsiteY21" fmla="*/ 319765 h 914342"/>
                  <a:gd name="connsiteX22" fmla="*/ 655276 w 1055873"/>
                  <a:gd name="connsiteY22" fmla="*/ 1524 h 914342"/>
                  <a:gd name="connsiteX23" fmla="*/ 793204 w 1055873"/>
                  <a:gd name="connsiteY23" fmla="*/ 1524 h 914342"/>
                  <a:gd name="connsiteX24" fmla="*/ 859268 w 1055873"/>
                  <a:gd name="connsiteY24" fmla="*/ 795356 h 914342"/>
                  <a:gd name="connsiteX25" fmla="*/ 789508 w 1055873"/>
                  <a:gd name="connsiteY25" fmla="*/ 914342 h 914342"/>
                  <a:gd name="connsiteX26" fmla="*/ 421359 w 1055873"/>
                  <a:gd name="connsiteY26" fmla="*/ 913054 h 914342"/>
                  <a:gd name="connsiteX27" fmla="*/ 240437 w 1055873"/>
                  <a:gd name="connsiteY27" fmla="*/ 592427 h 914342"/>
                  <a:gd name="connsiteX28" fmla="*/ 310197 w 1055873"/>
                  <a:gd name="connsiteY28" fmla="*/ 473441 h 914342"/>
                  <a:gd name="connsiteX29" fmla="*/ 491119 w 1055873"/>
                  <a:gd name="connsiteY29" fmla="*/ 794068 h 914342"/>
                  <a:gd name="connsiteX30" fmla="*/ 872390 w 1055873"/>
                  <a:gd name="connsiteY30" fmla="*/ 777983 h 914342"/>
                  <a:gd name="connsiteX31" fmla="*/ 504243 w 1055873"/>
                  <a:gd name="connsiteY31" fmla="*/ 776323 h 914342"/>
                  <a:gd name="connsiteX32" fmla="*/ 435438 w 1055873"/>
                  <a:gd name="connsiteY32" fmla="*/ 656782 h 914342"/>
                  <a:gd name="connsiteX33" fmla="*/ 803584 w 1055873"/>
                  <a:gd name="connsiteY33" fmla="*/ 658442 h 914342"/>
                  <a:gd name="connsiteX34" fmla="*/ 987068 w 1055873"/>
                  <a:gd name="connsiteY34" fmla="*/ 339273 h 914342"/>
                  <a:gd name="connsiteX35" fmla="*/ 1055873 w 1055873"/>
                  <a:gd name="connsiteY35" fmla="*/ 458813 h 9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55873" h="914342">
                    <a:moveTo>
                      <a:pt x="620435" y="257054"/>
                    </a:moveTo>
                    <a:lnTo>
                      <a:pt x="252288" y="255395"/>
                    </a:lnTo>
                    <a:lnTo>
                      <a:pt x="68805" y="574564"/>
                    </a:lnTo>
                    <a:lnTo>
                      <a:pt x="0" y="455024"/>
                    </a:lnTo>
                    <a:lnTo>
                      <a:pt x="183483" y="135854"/>
                    </a:lnTo>
                    <a:lnTo>
                      <a:pt x="551629" y="137514"/>
                    </a:lnTo>
                    <a:close/>
                    <a:moveTo>
                      <a:pt x="401921" y="913786"/>
                    </a:moveTo>
                    <a:lnTo>
                      <a:pt x="263993" y="913786"/>
                    </a:lnTo>
                    <a:lnTo>
                      <a:pt x="78905" y="595545"/>
                    </a:lnTo>
                    <a:lnTo>
                      <a:pt x="263993" y="277305"/>
                    </a:lnTo>
                    <a:lnTo>
                      <a:pt x="401921" y="277305"/>
                    </a:lnTo>
                    <a:lnTo>
                      <a:pt x="216833" y="595545"/>
                    </a:lnTo>
                    <a:close/>
                    <a:moveTo>
                      <a:pt x="816263" y="321915"/>
                    </a:moveTo>
                    <a:lnTo>
                      <a:pt x="746502" y="440901"/>
                    </a:lnTo>
                    <a:lnTo>
                      <a:pt x="565581" y="120274"/>
                    </a:lnTo>
                    <a:lnTo>
                      <a:pt x="197432" y="118986"/>
                    </a:lnTo>
                    <a:lnTo>
                      <a:pt x="267192" y="0"/>
                    </a:lnTo>
                    <a:lnTo>
                      <a:pt x="635341" y="1288"/>
                    </a:lnTo>
                    <a:close/>
                    <a:moveTo>
                      <a:pt x="978292" y="319765"/>
                    </a:moveTo>
                    <a:lnTo>
                      <a:pt x="793204" y="638005"/>
                    </a:lnTo>
                    <a:lnTo>
                      <a:pt x="655276" y="638005"/>
                    </a:lnTo>
                    <a:lnTo>
                      <a:pt x="840364" y="319765"/>
                    </a:lnTo>
                    <a:lnTo>
                      <a:pt x="655276" y="1524"/>
                    </a:lnTo>
                    <a:lnTo>
                      <a:pt x="793204" y="1524"/>
                    </a:lnTo>
                    <a:close/>
                    <a:moveTo>
                      <a:pt x="859268" y="795356"/>
                    </a:moveTo>
                    <a:lnTo>
                      <a:pt x="789508" y="914342"/>
                    </a:lnTo>
                    <a:lnTo>
                      <a:pt x="421359" y="913054"/>
                    </a:lnTo>
                    <a:lnTo>
                      <a:pt x="240437" y="592427"/>
                    </a:lnTo>
                    <a:lnTo>
                      <a:pt x="310197" y="473441"/>
                    </a:lnTo>
                    <a:lnTo>
                      <a:pt x="491119" y="794068"/>
                    </a:lnTo>
                    <a:close/>
                    <a:moveTo>
                      <a:pt x="872390" y="777983"/>
                    </a:moveTo>
                    <a:lnTo>
                      <a:pt x="504243" y="776323"/>
                    </a:lnTo>
                    <a:lnTo>
                      <a:pt x="435438" y="656782"/>
                    </a:lnTo>
                    <a:lnTo>
                      <a:pt x="803584" y="658442"/>
                    </a:lnTo>
                    <a:lnTo>
                      <a:pt x="987068" y="339273"/>
                    </a:lnTo>
                    <a:lnTo>
                      <a:pt x="1055873" y="45881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7" name="六边形 8"/>
              <p:cNvSpPr/>
              <p:nvPr>
                <p:custDataLst>
                  <p:tags r:id="rId6"/>
                </p:custDataLst>
              </p:nvPr>
            </p:nvSpPr>
            <p:spPr>
              <a:xfrm rot="1800000">
                <a:off x="8747" y="1204"/>
                <a:ext cx="1968" cy="1697"/>
              </a:xfrm>
              <a:prstGeom prst="hexagon">
                <a:avLst>
                  <a:gd name="adj" fmla="val 28947"/>
                  <a:gd name="vf" fmla="val 115470"/>
                </a:avLst>
              </a:pr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74" name="六边形 4"/>
            <p:cNvSpPr/>
            <p:nvPr>
              <p:custDataLst>
                <p:tags r:id="rId7"/>
              </p:custDataLst>
            </p:nvPr>
          </p:nvSpPr>
          <p:spPr>
            <a:xfrm>
              <a:off x="1619289" y="1814972"/>
              <a:ext cx="813342" cy="936379"/>
            </a:xfrm>
            <a:custGeom>
              <a:avLst/>
              <a:gdLst>
                <a:gd name="connsiteX0" fmla="*/ 405371 w 813342"/>
                <a:gd name="connsiteY0" fmla="*/ 0 h 936379"/>
                <a:gd name="connsiteX1" fmla="*/ 812785 w 813342"/>
                <a:gd name="connsiteY1" fmla="*/ 235223 h 936379"/>
                <a:gd name="connsiteX2" fmla="*/ 813342 w 813342"/>
                <a:gd name="connsiteY2" fmla="*/ 702982 h 936379"/>
                <a:gd name="connsiteX3" fmla="*/ 407974 w 813342"/>
                <a:gd name="connsiteY3" fmla="*/ 936379 h 936379"/>
                <a:gd name="connsiteX4" fmla="*/ 560 w 813342"/>
                <a:gd name="connsiteY4" fmla="*/ 701158 h 936379"/>
                <a:gd name="connsiteX5" fmla="*/ 0 w 813342"/>
                <a:gd name="connsiteY5" fmla="*/ 233400 h 93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342" h="936379">
                  <a:moveTo>
                    <a:pt x="405371" y="0"/>
                  </a:moveTo>
                  <a:lnTo>
                    <a:pt x="812785" y="235223"/>
                  </a:lnTo>
                  <a:lnTo>
                    <a:pt x="813342" y="702982"/>
                  </a:lnTo>
                  <a:lnTo>
                    <a:pt x="407974" y="936379"/>
                  </a:lnTo>
                  <a:lnTo>
                    <a:pt x="560" y="701158"/>
                  </a:lnTo>
                  <a:lnTo>
                    <a:pt x="0" y="233400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4" name="六边形 3"/>
            <p:cNvSpPr/>
            <p:nvPr>
              <p:custDataLst>
                <p:tags r:id="rId8"/>
              </p:custDataLst>
            </p:nvPr>
          </p:nvSpPr>
          <p:spPr>
            <a:xfrm>
              <a:off x="4125112" y="5230818"/>
              <a:ext cx="387697" cy="446437"/>
            </a:xfrm>
            <a:custGeom>
              <a:avLst/>
              <a:gdLst>
                <a:gd name="connsiteX0" fmla="*/ 193302 w 387697"/>
                <a:gd name="connsiteY0" fmla="*/ 0 h 446437"/>
                <a:gd name="connsiteX1" fmla="*/ 387432 w 387697"/>
                <a:gd name="connsiteY1" fmla="*/ 112077 h 446437"/>
                <a:gd name="connsiteX2" fmla="*/ 387697 w 387697"/>
                <a:gd name="connsiteY2" fmla="*/ 335134 h 446437"/>
                <a:gd name="connsiteX3" fmla="*/ 194389 w 387697"/>
                <a:gd name="connsiteY3" fmla="*/ 446437 h 446437"/>
                <a:gd name="connsiteX4" fmla="*/ 264 w 387697"/>
                <a:gd name="connsiteY4" fmla="*/ 334355 h 446437"/>
                <a:gd name="connsiteX5" fmla="*/ 0 w 387697"/>
                <a:gd name="connsiteY5" fmla="*/ 111298 h 4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697" h="446437">
                  <a:moveTo>
                    <a:pt x="193302" y="0"/>
                  </a:moveTo>
                  <a:lnTo>
                    <a:pt x="387432" y="112077"/>
                  </a:lnTo>
                  <a:lnTo>
                    <a:pt x="387697" y="335134"/>
                  </a:lnTo>
                  <a:lnTo>
                    <a:pt x="194389" y="446437"/>
                  </a:lnTo>
                  <a:lnTo>
                    <a:pt x="264" y="334355"/>
                  </a:lnTo>
                  <a:lnTo>
                    <a:pt x="0" y="111298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6" name="六边形 2"/>
            <p:cNvSpPr/>
            <p:nvPr>
              <p:custDataLst>
                <p:tags r:id="rId9"/>
              </p:custDataLst>
            </p:nvPr>
          </p:nvSpPr>
          <p:spPr>
            <a:xfrm>
              <a:off x="9356772" y="5570990"/>
              <a:ext cx="813345" cy="936375"/>
            </a:xfrm>
            <a:custGeom>
              <a:avLst/>
              <a:gdLst>
                <a:gd name="connsiteX0" fmla="*/ 405372 w 813345"/>
                <a:gd name="connsiteY0" fmla="*/ 0 h 936375"/>
                <a:gd name="connsiteX1" fmla="*/ 812786 w 813345"/>
                <a:gd name="connsiteY1" fmla="*/ 235218 h 936375"/>
                <a:gd name="connsiteX2" fmla="*/ 813345 w 813345"/>
                <a:gd name="connsiteY2" fmla="*/ 702977 h 936375"/>
                <a:gd name="connsiteX3" fmla="*/ 407972 w 813345"/>
                <a:gd name="connsiteY3" fmla="*/ 936375 h 936375"/>
                <a:gd name="connsiteX4" fmla="*/ 560 w 813345"/>
                <a:gd name="connsiteY4" fmla="*/ 701154 h 936375"/>
                <a:gd name="connsiteX5" fmla="*/ 0 w 813345"/>
                <a:gd name="connsiteY5" fmla="*/ 233395 h 93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345" h="936375">
                  <a:moveTo>
                    <a:pt x="405372" y="0"/>
                  </a:moveTo>
                  <a:lnTo>
                    <a:pt x="812786" y="235218"/>
                  </a:lnTo>
                  <a:lnTo>
                    <a:pt x="813345" y="702977"/>
                  </a:lnTo>
                  <a:lnTo>
                    <a:pt x="407972" y="936375"/>
                  </a:lnTo>
                  <a:lnTo>
                    <a:pt x="560" y="701154"/>
                  </a:lnTo>
                  <a:lnTo>
                    <a:pt x="0" y="233395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4" name="六边形 1"/>
            <p:cNvSpPr/>
            <p:nvPr>
              <p:custDataLst>
                <p:tags r:id="rId10"/>
              </p:custDataLst>
            </p:nvPr>
          </p:nvSpPr>
          <p:spPr>
            <a:xfrm>
              <a:off x="8960624" y="846142"/>
              <a:ext cx="387702" cy="446435"/>
            </a:xfrm>
            <a:custGeom>
              <a:avLst/>
              <a:gdLst>
                <a:gd name="connsiteX0" fmla="*/ 193305 w 387702"/>
                <a:gd name="connsiteY0" fmla="*/ 0 h 446435"/>
                <a:gd name="connsiteX1" fmla="*/ 387430 w 387702"/>
                <a:gd name="connsiteY1" fmla="*/ 112080 h 446435"/>
                <a:gd name="connsiteX2" fmla="*/ 387702 w 387702"/>
                <a:gd name="connsiteY2" fmla="*/ 335136 h 446435"/>
                <a:gd name="connsiteX3" fmla="*/ 194395 w 387702"/>
                <a:gd name="connsiteY3" fmla="*/ 446435 h 446435"/>
                <a:gd name="connsiteX4" fmla="*/ 267 w 387702"/>
                <a:gd name="connsiteY4" fmla="*/ 334354 h 446435"/>
                <a:gd name="connsiteX5" fmla="*/ 0 w 387702"/>
                <a:gd name="connsiteY5" fmla="*/ 111298 h 44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02" h="446435">
                  <a:moveTo>
                    <a:pt x="193305" y="0"/>
                  </a:moveTo>
                  <a:lnTo>
                    <a:pt x="387430" y="112080"/>
                  </a:lnTo>
                  <a:lnTo>
                    <a:pt x="387702" y="335136"/>
                  </a:lnTo>
                  <a:lnTo>
                    <a:pt x="194395" y="446435"/>
                  </a:lnTo>
                  <a:lnTo>
                    <a:pt x="267" y="334354"/>
                  </a:lnTo>
                  <a:lnTo>
                    <a:pt x="0" y="111298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0" name="六边形 7"/>
            <p:cNvSpPr/>
            <p:nvPr>
              <p:custDataLst>
                <p:tags r:id="rId11"/>
              </p:custDataLst>
            </p:nvPr>
          </p:nvSpPr>
          <p:spPr>
            <a:xfrm>
              <a:off x="-3343" y="0"/>
              <a:ext cx="3294925" cy="3921382"/>
            </a:xfrm>
            <a:custGeom>
              <a:avLst/>
              <a:gdLst>
                <a:gd name="connsiteX0" fmla="*/ 0 w 3294925"/>
                <a:gd name="connsiteY0" fmla="*/ 0 h 3921382"/>
                <a:gd name="connsiteX1" fmla="*/ 3292127 w 3294925"/>
                <a:gd name="connsiteY1" fmla="*/ 169 h 3921382"/>
                <a:gd name="connsiteX2" fmla="*/ 3294925 w 3294925"/>
                <a:gd name="connsiteY2" fmla="*/ 2555640 h 3921382"/>
                <a:gd name="connsiteX3" fmla="*/ 923361 w 3294925"/>
                <a:gd name="connsiteY3" fmla="*/ 3921382 h 3921382"/>
                <a:gd name="connsiteX4" fmla="*/ 36 w 3294925"/>
                <a:gd name="connsiteY4" fmla="*/ 3388299 h 39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4925" h="3921382">
                  <a:moveTo>
                    <a:pt x="0" y="0"/>
                  </a:moveTo>
                  <a:lnTo>
                    <a:pt x="3292127" y="169"/>
                  </a:lnTo>
                  <a:lnTo>
                    <a:pt x="3294925" y="2555640"/>
                  </a:lnTo>
                  <a:lnTo>
                    <a:pt x="923361" y="3921382"/>
                  </a:lnTo>
                  <a:lnTo>
                    <a:pt x="36" y="3388299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0" name="六边形 5"/>
            <p:cNvSpPr/>
            <p:nvPr>
              <p:custDataLst>
                <p:tags r:id="rId12"/>
              </p:custDataLst>
            </p:nvPr>
          </p:nvSpPr>
          <p:spPr>
            <a:xfrm>
              <a:off x="1983913" y="5535575"/>
              <a:ext cx="1991006" cy="1322817"/>
            </a:xfrm>
            <a:custGeom>
              <a:avLst/>
              <a:gdLst>
                <a:gd name="connsiteX0" fmla="*/ 992749 w 1991006"/>
                <a:gd name="connsiteY0" fmla="*/ 0 h 1322817"/>
                <a:gd name="connsiteX1" fmla="*/ 1990315 w 1991006"/>
                <a:gd name="connsiteY1" fmla="*/ 575945 h 1322817"/>
                <a:gd name="connsiteX2" fmla="*/ 1991006 w 1991006"/>
                <a:gd name="connsiteY2" fmla="*/ 1322777 h 1322817"/>
                <a:gd name="connsiteX3" fmla="*/ 986 w 1991006"/>
                <a:gd name="connsiteY3" fmla="*/ 1322817 h 1322817"/>
                <a:gd name="connsiteX4" fmla="*/ 0 w 1991006"/>
                <a:gd name="connsiteY4" fmla="*/ 571416 h 132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006" h="1322817">
                  <a:moveTo>
                    <a:pt x="992749" y="0"/>
                  </a:moveTo>
                  <a:lnTo>
                    <a:pt x="1990315" y="575945"/>
                  </a:lnTo>
                  <a:lnTo>
                    <a:pt x="1991006" y="1322777"/>
                  </a:lnTo>
                  <a:lnTo>
                    <a:pt x="986" y="1322817"/>
                  </a:lnTo>
                  <a:lnTo>
                    <a:pt x="0" y="571416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副标题 1"/>
          <p:cNvSpPr/>
          <p:nvPr>
            <p:ph type="subTitle" idx="3" hasCustomPrompt="1"/>
            <p:custDataLst>
              <p:tags r:id="rId13"/>
            </p:custDataLst>
          </p:nvPr>
        </p:nvSpPr>
        <p:spPr>
          <a:xfrm>
            <a:off x="1652270" y="3282003"/>
            <a:ext cx="8890064" cy="1520811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5" name="标题 2"/>
          <p:cNvSpPr>
            <a:spLocks noGrp="1"/>
          </p:cNvSpPr>
          <p:nvPr>
            <p:ph type="ctrTitle" idx="2" hasCustomPrompt="1"/>
            <p:custDataLst>
              <p:tags r:id="rId14"/>
            </p:custDataLst>
          </p:nvPr>
        </p:nvSpPr>
        <p:spPr>
          <a:xfrm>
            <a:off x="1652270" y="2055183"/>
            <a:ext cx="8890064" cy="1099820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145" b="1" i="0" u="none" strike="noStrike" kern="1200" cap="none" spc="-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15377" cy="3235350"/>
          </a:xfrm>
          <a:prstGeom prst="rect">
            <a:avLst/>
          </a:prstGeom>
        </p:spPr>
      </p:pic>
      <p:sp>
        <p:nvSpPr>
          <p:cNvPr id="74" name="六边形 1"/>
          <p:cNvSpPr/>
          <p:nvPr>
            <p:custDataLst>
              <p:tags r:id="rId5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6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副标题 2"/>
          <p:cNvSpPr/>
          <p:nvPr>
            <p:ph type="subTitle" idx="3" hasCustomPrompt="1"/>
            <p:custDataLst>
              <p:tags r:id="rId7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 lnSpcReduction="10000"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3"/>
          <p:cNvSpPr/>
          <p:nvPr>
            <p:ph type="ctrTitle" idx="2" hasCustomPrompt="1"/>
            <p:custDataLst>
              <p:tags r:id="rId8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19379" cy="4389120"/>
          </a:xfrm>
          <a:prstGeom prst="rect">
            <a:avLst/>
          </a:prstGeom>
        </p:spPr>
      </p:pic>
      <p:sp>
        <p:nvSpPr>
          <p:cNvPr id="74" name="六边形 1"/>
          <p:cNvSpPr/>
          <p:nvPr>
            <p:custDataLst>
              <p:tags r:id="rId5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组合 450"/>
          <p:cNvGrpSpPr/>
          <p:nvPr>
            <p:custDataLst>
              <p:tags r:id="rId2"/>
            </p:custDataLst>
          </p:nvPr>
        </p:nvGrpSpPr>
        <p:grpSpPr>
          <a:xfrm>
            <a:off x="0" y="861"/>
            <a:ext cx="12192000" cy="6856279"/>
            <a:chOff x="-3343" y="-28"/>
            <a:chExt cx="12195808" cy="6858420"/>
          </a:xfrm>
        </p:grpSpPr>
        <p:sp>
          <p:nvSpPr>
            <p:cNvPr id="70" name="六边形 6"/>
            <p:cNvSpPr/>
            <p:nvPr>
              <p:custDataLst>
                <p:tags r:id="rId3"/>
              </p:custDataLst>
            </p:nvPr>
          </p:nvSpPr>
          <p:spPr>
            <a:xfrm>
              <a:off x="9715338" y="-28"/>
              <a:ext cx="2477127" cy="5381699"/>
            </a:xfrm>
            <a:custGeom>
              <a:avLst/>
              <a:gdLst>
                <a:gd name="connsiteX0" fmla="*/ 2476995 w 2477127"/>
                <a:gd name="connsiteY0" fmla="*/ 0 h 5381699"/>
                <a:gd name="connsiteX1" fmla="*/ 2477127 w 2477127"/>
                <a:gd name="connsiteY1" fmla="*/ 5329960 h 5381699"/>
                <a:gd name="connsiteX2" fmla="*/ 2386395 w 2477127"/>
                <a:gd name="connsiteY2" fmla="*/ 5381699 h 5381699"/>
                <a:gd name="connsiteX3" fmla="*/ 3016 w 2477127"/>
                <a:gd name="connsiteY3" fmla="*/ 4005651 h 5381699"/>
                <a:gd name="connsiteX4" fmla="*/ 0 w 2477127"/>
                <a:gd name="connsiteY4" fmla="*/ 1268946 h 5381699"/>
                <a:gd name="connsiteX5" fmla="*/ 2204156 w 2477127"/>
                <a:gd name="connsiteY5" fmla="*/ 128 h 538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7127" h="5381699">
                  <a:moveTo>
                    <a:pt x="2476995" y="0"/>
                  </a:moveTo>
                  <a:lnTo>
                    <a:pt x="2477127" y="5329960"/>
                  </a:lnTo>
                  <a:lnTo>
                    <a:pt x="2386395" y="5381699"/>
                  </a:lnTo>
                  <a:lnTo>
                    <a:pt x="3016" y="4005651"/>
                  </a:lnTo>
                  <a:lnTo>
                    <a:pt x="0" y="1268946"/>
                  </a:lnTo>
                  <a:lnTo>
                    <a:pt x="2204156" y="128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5471160" y="764540"/>
              <a:ext cx="1249680" cy="1077595"/>
              <a:chOff x="8747" y="1204"/>
              <a:chExt cx="1968" cy="1697"/>
            </a:xfrm>
          </p:grpSpPr>
          <p:sp>
            <p:nvSpPr>
              <p:cNvPr id="7" name="任意多边形 1"/>
              <p:cNvSpPr/>
              <p:nvPr>
                <p:custDataLst>
                  <p:tags r:id="rId5"/>
                </p:custDataLst>
              </p:nvPr>
            </p:nvSpPr>
            <p:spPr>
              <a:xfrm rot="1800000">
                <a:off x="8949" y="1375"/>
                <a:ext cx="1564" cy="1355"/>
              </a:xfrm>
              <a:custGeom>
                <a:avLst/>
                <a:gdLst>
                  <a:gd name="connsiteX0" fmla="*/ 620435 w 1055873"/>
                  <a:gd name="connsiteY0" fmla="*/ 257054 h 914342"/>
                  <a:gd name="connsiteX1" fmla="*/ 252288 w 1055873"/>
                  <a:gd name="connsiteY1" fmla="*/ 255395 h 914342"/>
                  <a:gd name="connsiteX2" fmla="*/ 68805 w 1055873"/>
                  <a:gd name="connsiteY2" fmla="*/ 574564 h 914342"/>
                  <a:gd name="connsiteX3" fmla="*/ 0 w 1055873"/>
                  <a:gd name="connsiteY3" fmla="*/ 455024 h 914342"/>
                  <a:gd name="connsiteX4" fmla="*/ 183483 w 1055873"/>
                  <a:gd name="connsiteY4" fmla="*/ 135854 h 914342"/>
                  <a:gd name="connsiteX5" fmla="*/ 551629 w 1055873"/>
                  <a:gd name="connsiteY5" fmla="*/ 137514 h 914342"/>
                  <a:gd name="connsiteX6" fmla="*/ 401921 w 1055873"/>
                  <a:gd name="connsiteY6" fmla="*/ 913786 h 914342"/>
                  <a:gd name="connsiteX7" fmla="*/ 263993 w 1055873"/>
                  <a:gd name="connsiteY7" fmla="*/ 913786 h 914342"/>
                  <a:gd name="connsiteX8" fmla="*/ 78905 w 1055873"/>
                  <a:gd name="connsiteY8" fmla="*/ 595545 h 914342"/>
                  <a:gd name="connsiteX9" fmla="*/ 263993 w 1055873"/>
                  <a:gd name="connsiteY9" fmla="*/ 277305 h 914342"/>
                  <a:gd name="connsiteX10" fmla="*/ 401921 w 1055873"/>
                  <a:gd name="connsiteY10" fmla="*/ 277305 h 914342"/>
                  <a:gd name="connsiteX11" fmla="*/ 216833 w 1055873"/>
                  <a:gd name="connsiteY11" fmla="*/ 595545 h 914342"/>
                  <a:gd name="connsiteX12" fmla="*/ 816263 w 1055873"/>
                  <a:gd name="connsiteY12" fmla="*/ 321915 h 914342"/>
                  <a:gd name="connsiteX13" fmla="*/ 746502 w 1055873"/>
                  <a:gd name="connsiteY13" fmla="*/ 440901 h 914342"/>
                  <a:gd name="connsiteX14" fmla="*/ 565581 w 1055873"/>
                  <a:gd name="connsiteY14" fmla="*/ 120274 h 914342"/>
                  <a:gd name="connsiteX15" fmla="*/ 197432 w 1055873"/>
                  <a:gd name="connsiteY15" fmla="*/ 118986 h 914342"/>
                  <a:gd name="connsiteX16" fmla="*/ 267192 w 1055873"/>
                  <a:gd name="connsiteY16" fmla="*/ 0 h 914342"/>
                  <a:gd name="connsiteX17" fmla="*/ 635341 w 1055873"/>
                  <a:gd name="connsiteY17" fmla="*/ 1288 h 914342"/>
                  <a:gd name="connsiteX18" fmla="*/ 978292 w 1055873"/>
                  <a:gd name="connsiteY18" fmla="*/ 319765 h 914342"/>
                  <a:gd name="connsiteX19" fmla="*/ 793204 w 1055873"/>
                  <a:gd name="connsiteY19" fmla="*/ 638005 h 914342"/>
                  <a:gd name="connsiteX20" fmla="*/ 655276 w 1055873"/>
                  <a:gd name="connsiteY20" fmla="*/ 638005 h 914342"/>
                  <a:gd name="connsiteX21" fmla="*/ 840364 w 1055873"/>
                  <a:gd name="connsiteY21" fmla="*/ 319765 h 914342"/>
                  <a:gd name="connsiteX22" fmla="*/ 655276 w 1055873"/>
                  <a:gd name="connsiteY22" fmla="*/ 1524 h 914342"/>
                  <a:gd name="connsiteX23" fmla="*/ 793204 w 1055873"/>
                  <a:gd name="connsiteY23" fmla="*/ 1524 h 914342"/>
                  <a:gd name="connsiteX24" fmla="*/ 859268 w 1055873"/>
                  <a:gd name="connsiteY24" fmla="*/ 795356 h 914342"/>
                  <a:gd name="connsiteX25" fmla="*/ 789508 w 1055873"/>
                  <a:gd name="connsiteY25" fmla="*/ 914342 h 914342"/>
                  <a:gd name="connsiteX26" fmla="*/ 421359 w 1055873"/>
                  <a:gd name="connsiteY26" fmla="*/ 913054 h 914342"/>
                  <a:gd name="connsiteX27" fmla="*/ 240437 w 1055873"/>
                  <a:gd name="connsiteY27" fmla="*/ 592427 h 914342"/>
                  <a:gd name="connsiteX28" fmla="*/ 310197 w 1055873"/>
                  <a:gd name="connsiteY28" fmla="*/ 473441 h 914342"/>
                  <a:gd name="connsiteX29" fmla="*/ 491119 w 1055873"/>
                  <a:gd name="connsiteY29" fmla="*/ 794068 h 914342"/>
                  <a:gd name="connsiteX30" fmla="*/ 872390 w 1055873"/>
                  <a:gd name="connsiteY30" fmla="*/ 777983 h 914342"/>
                  <a:gd name="connsiteX31" fmla="*/ 504243 w 1055873"/>
                  <a:gd name="connsiteY31" fmla="*/ 776323 h 914342"/>
                  <a:gd name="connsiteX32" fmla="*/ 435438 w 1055873"/>
                  <a:gd name="connsiteY32" fmla="*/ 656782 h 914342"/>
                  <a:gd name="connsiteX33" fmla="*/ 803584 w 1055873"/>
                  <a:gd name="connsiteY33" fmla="*/ 658442 h 914342"/>
                  <a:gd name="connsiteX34" fmla="*/ 987068 w 1055873"/>
                  <a:gd name="connsiteY34" fmla="*/ 339273 h 914342"/>
                  <a:gd name="connsiteX35" fmla="*/ 1055873 w 1055873"/>
                  <a:gd name="connsiteY35" fmla="*/ 458813 h 914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55873" h="914342">
                    <a:moveTo>
                      <a:pt x="620435" y="257054"/>
                    </a:moveTo>
                    <a:lnTo>
                      <a:pt x="252288" y="255395"/>
                    </a:lnTo>
                    <a:lnTo>
                      <a:pt x="68805" y="574564"/>
                    </a:lnTo>
                    <a:lnTo>
                      <a:pt x="0" y="455024"/>
                    </a:lnTo>
                    <a:lnTo>
                      <a:pt x="183483" y="135854"/>
                    </a:lnTo>
                    <a:lnTo>
                      <a:pt x="551629" y="137514"/>
                    </a:lnTo>
                    <a:close/>
                    <a:moveTo>
                      <a:pt x="401921" y="913786"/>
                    </a:moveTo>
                    <a:lnTo>
                      <a:pt x="263993" y="913786"/>
                    </a:lnTo>
                    <a:lnTo>
                      <a:pt x="78905" y="595545"/>
                    </a:lnTo>
                    <a:lnTo>
                      <a:pt x="263993" y="277305"/>
                    </a:lnTo>
                    <a:lnTo>
                      <a:pt x="401921" y="277305"/>
                    </a:lnTo>
                    <a:lnTo>
                      <a:pt x="216833" y="595545"/>
                    </a:lnTo>
                    <a:close/>
                    <a:moveTo>
                      <a:pt x="816263" y="321915"/>
                    </a:moveTo>
                    <a:lnTo>
                      <a:pt x="746502" y="440901"/>
                    </a:lnTo>
                    <a:lnTo>
                      <a:pt x="565581" y="120274"/>
                    </a:lnTo>
                    <a:lnTo>
                      <a:pt x="197432" y="118986"/>
                    </a:lnTo>
                    <a:lnTo>
                      <a:pt x="267192" y="0"/>
                    </a:lnTo>
                    <a:lnTo>
                      <a:pt x="635341" y="1288"/>
                    </a:lnTo>
                    <a:close/>
                    <a:moveTo>
                      <a:pt x="978292" y="319765"/>
                    </a:moveTo>
                    <a:lnTo>
                      <a:pt x="793204" y="638005"/>
                    </a:lnTo>
                    <a:lnTo>
                      <a:pt x="655276" y="638005"/>
                    </a:lnTo>
                    <a:lnTo>
                      <a:pt x="840364" y="319765"/>
                    </a:lnTo>
                    <a:lnTo>
                      <a:pt x="655276" y="1524"/>
                    </a:lnTo>
                    <a:lnTo>
                      <a:pt x="793204" y="1524"/>
                    </a:lnTo>
                    <a:close/>
                    <a:moveTo>
                      <a:pt x="859268" y="795356"/>
                    </a:moveTo>
                    <a:lnTo>
                      <a:pt x="789508" y="914342"/>
                    </a:lnTo>
                    <a:lnTo>
                      <a:pt x="421359" y="913054"/>
                    </a:lnTo>
                    <a:lnTo>
                      <a:pt x="240437" y="592427"/>
                    </a:lnTo>
                    <a:lnTo>
                      <a:pt x="310197" y="473441"/>
                    </a:lnTo>
                    <a:lnTo>
                      <a:pt x="491119" y="794068"/>
                    </a:lnTo>
                    <a:close/>
                    <a:moveTo>
                      <a:pt x="872390" y="777983"/>
                    </a:moveTo>
                    <a:lnTo>
                      <a:pt x="504243" y="776323"/>
                    </a:lnTo>
                    <a:lnTo>
                      <a:pt x="435438" y="656782"/>
                    </a:lnTo>
                    <a:lnTo>
                      <a:pt x="803584" y="658442"/>
                    </a:lnTo>
                    <a:lnTo>
                      <a:pt x="987068" y="339273"/>
                    </a:lnTo>
                    <a:lnTo>
                      <a:pt x="1055873" y="458813"/>
                    </a:lnTo>
                    <a:close/>
                  </a:path>
                </a:pathLst>
              </a:cu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p>
                <a:pPr algn="ctr"/>
                <a:endParaRPr lang="en-US" dirty="0">
                  <a:solidFill>
                    <a:schemeClr val="dk1"/>
                  </a:solidFill>
                </a:endParaRPr>
              </a:p>
            </p:txBody>
          </p:sp>
          <p:sp>
            <p:nvSpPr>
              <p:cNvPr id="8" name="六边形 8"/>
              <p:cNvSpPr/>
              <p:nvPr>
                <p:custDataLst>
                  <p:tags r:id="rId6"/>
                </p:custDataLst>
              </p:nvPr>
            </p:nvSpPr>
            <p:spPr>
              <a:xfrm rot="1800000">
                <a:off x="8747" y="1204"/>
                <a:ext cx="1968" cy="1697"/>
              </a:xfrm>
              <a:prstGeom prst="hexagon">
                <a:avLst>
                  <a:gd name="adj" fmla="val 28947"/>
                  <a:gd name="vf" fmla="val 115470"/>
                </a:avLst>
              </a:prstGeom>
              <a:noFill/>
              <a:ln w="190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74" name="六边形 4"/>
            <p:cNvSpPr/>
            <p:nvPr>
              <p:custDataLst>
                <p:tags r:id="rId7"/>
              </p:custDataLst>
            </p:nvPr>
          </p:nvSpPr>
          <p:spPr>
            <a:xfrm>
              <a:off x="1619289" y="1814972"/>
              <a:ext cx="813342" cy="936379"/>
            </a:xfrm>
            <a:custGeom>
              <a:avLst/>
              <a:gdLst>
                <a:gd name="connsiteX0" fmla="*/ 405371 w 813342"/>
                <a:gd name="connsiteY0" fmla="*/ 0 h 936379"/>
                <a:gd name="connsiteX1" fmla="*/ 812785 w 813342"/>
                <a:gd name="connsiteY1" fmla="*/ 235223 h 936379"/>
                <a:gd name="connsiteX2" fmla="*/ 813342 w 813342"/>
                <a:gd name="connsiteY2" fmla="*/ 702982 h 936379"/>
                <a:gd name="connsiteX3" fmla="*/ 407974 w 813342"/>
                <a:gd name="connsiteY3" fmla="*/ 936379 h 936379"/>
                <a:gd name="connsiteX4" fmla="*/ 560 w 813342"/>
                <a:gd name="connsiteY4" fmla="*/ 701158 h 936379"/>
                <a:gd name="connsiteX5" fmla="*/ 0 w 813342"/>
                <a:gd name="connsiteY5" fmla="*/ 233400 h 93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342" h="936379">
                  <a:moveTo>
                    <a:pt x="405371" y="0"/>
                  </a:moveTo>
                  <a:lnTo>
                    <a:pt x="812785" y="235223"/>
                  </a:lnTo>
                  <a:lnTo>
                    <a:pt x="813342" y="702982"/>
                  </a:lnTo>
                  <a:lnTo>
                    <a:pt x="407974" y="936379"/>
                  </a:lnTo>
                  <a:lnTo>
                    <a:pt x="560" y="701158"/>
                  </a:lnTo>
                  <a:lnTo>
                    <a:pt x="0" y="233400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74" name="六边形 3"/>
            <p:cNvSpPr/>
            <p:nvPr>
              <p:custDataLst>
                <p:tags r:id="rId8"/>
              </p:custDataLst>
            </p:nvPr>
          </p:nvSpPr>
          <p:spPr>
            <a:xfrm>
              <a:off x="4125112" y="5230818"/>
              <a:ext cx="387697" cy="446437"/>
            </a:xfrm>
            <a:custGeom>
              <a:avLst/>
              <a:gdLst>
                <a:gd name="connsiteX0" fmla="*/ 193302 w 387697"/>
                <a:gd name="connsiteY0" fmla="*/ 0 h 446437"/>
                <a:gd name="connsiteX1" fmla="*/ 387432 w 387697"/>
                <a:gd name="connsiteY1" fmla="*/ 112077 h 446437"/>
                <a:gd name="connsiteX2" fmla="*/ 387697 w 387697"/>
                <a:gd name="connsiteY2" fmla="*/ 335134 h 446437"/>
                <a:gd name="connsiteX3" fmla="*/ 194389 w 387697"/>
                <a:gd name="connsiteY3" fmla="*/ 446437 h 446437"/>
                <a:gd name="connsiteX4" fmla="*/ 264 w 387697"/>
                <a:gd name="connsiteY4" fmla="*/ 334355 h 446437"/>
                <a:gd name="connsiteX5" fmla="*/ 0 w 387697"/>
                <a:gd name="connsiteY5" fmla="*/ 111298 h 44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697" h="446437">
                  <a:moveTo>
                    <a:pt x="193302" y="0"/>
                  </a:moveTo>
                  <a:lnTo>
                    <a:pt x="387432" y="112077"/>
                  </a:lnTo>
                  <a:lnTo>
                    <a:pt x="387697" y="335134"/>
                  </a:lnTo>
                  <a:lnTo>
                    <a:pt x="194389" y="446437"/>
                  </a:lnTo>
                  <a:lnTo>
                    <a:pt x="264" y="334355"/>
                  </a:lnTo>
                  <a:lnTo>
                    <a:pt x="0" y="111298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6" name="六边形 2"/>
            <p:cNvSpPr/>
            <p:nvPr>
              <p:custDataLst>
                <p:tags r:id="rId9"/>
              </p:custDataLst>
            </p:nvPr>
          </p:nvSpPr>
          <p:spPr>
            <a:xfrm>
              <a:off x="9356772" y="5570990"/>
              <a:ext cx="813345" cy="936375"/>
            </a:xfrm>
            <a:custGeom>
              <a:avLst/>
              <a:gdLst>
                <a:gd name="connsiteX0" fmla="*/ 405372 w 813345"/>
                <a:gd name="connsiteY0" fmla="*/ 0 h 936375"/>
                <a:gd name="connsiteX1" fmla="*/ 812786 w 813345"/>
                <a:gd name="connsiteY1" fmla="*/ 235218 h 936375"/>
                <a:gd name="connsiteX2" fmla="*/ 813345 w 813345"/>
                <a:gd name="connsiteY2" fmla="*/ 702977 h 936375"/>
                <a:gd name="connsiteX3" fmla="*/ 407972 w 813345"/>
                <a:gd name="connsiteY3" fmla="*/ 936375 h 936375"/>
                <a:gd name="connsiteX4" fmla="*/ 560 w 813345"/>
                <a:gd name="connsiteY4" fmla="*/ 701154 h 936375"/>
                <a:gd name="connsiteX5" fmla="*/ 0 w 813345"/>
                <a:gd name="connsiteY5" fmla="*/ 233395 h 93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345" h="936375">
                  <a:moveTo>
                    <a:pt x="405372" y="0"/>
                  </a:moveTo>
                  <a:lnTo>
                    <a:pt x="812786" y="235218"/>
                  </a:lnTo>
                  <a:lnTo>
                    <a:pt x="813345" y="702977"/>
                  </a:lnTo>
                  <a:lnTo>
                    <a:pt x="407972" y="936375"/>
                  </a:lnTo>
                  <a:lnTo>
                    <a:pt x="560" y="701154"/>
                  </a:lnTo>
                  <a:lnTo>
                    <a:pt x="0" y="233395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34" name="六边形 1"/>
            <p:cNvSpPr/>
            <p:nvPr>
              <p:custDataLst>
                <p:tags r:id="rId10"/>
              </p:custDataLst>
            </p:nvPr>
          </p:nvSpPr>
          <p:spPr>
            <a:xfrm>
              <a:off x="8960624" y="846142"/>
              <a:ext cx="387702" cy="446435"/>
            </a:xfrm>
            <a:custGeom>
              <a:avLst/>
              <a:gdLst>
                <a:gd name="connsiteX0" fmla="*/ 193305 w 387702"/>
                <a:gd name="connsiteY0" fmla="*/ 0 h 446435"/>
                <a:gd name="connsiteX1" fmla="*/ 387430 w 387702"/>
                <a:gd name="connsiteY1" fmla="*/ 112080 h 446435"/>
                <a:gd name="connsiteX2" fmla="*/ 387702 w 387702"/>
                <a:gd name="connsiteY2" fmla="*/ 335136 h 446435"/>
                <a:gd name="connsiteX3" fmla="*/ 194395 w 387702"/>
                <a:gd name="connsiteY3" fmla="*/ 446435 h 446435"/>
                <a:gd name="connsiteX4" fmla="*/ 267 w 387702"/>
                <a:gd name="connsiteY4" fmla="*/ 334354 h 446435"/>
                <a:gd name="connsiteX5" fmla="*/ 0 w 387702"/>
                <a:gd name="connsiteY5" fmla="*/ 111298 h 44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702" h="446435">
                  <a:moveTo>
                    <a:pt x="193305" y="0"/>
                  </a:moveTo>
                  <a:lnTo>
                    <a:pt x="387430" y="112080"/>
                  </a:lnTo>
                  <a:lnTo>
                    <a:pt x="387702" y="335136"/>
                  </a:lnTo>
                  <a:lnTo>
                    <a:pt x="194395" y="446435"/>
                  </a:lnTo>
                  <a:lnTo>
                    <a:pt x="267" y="334354"/>
                  </a:lnTo>
                  <a:lnTo>
                    <a:pt x="0" y="111298"/>
                  </a:lnTo>
                  <a:close/>
                </a:path>
              </a:pathLst>
            </a:custGeom>
            <a:noFill/>
            <a:ln w="22225">
              <a:solidFill>
                <a:srgbClr val="92D05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20" name="六边形 7"/>
            <p:cNvSpPr/>
            <p:nvPr>
              <p:custDataLst>
                <p:tags r:id="rId11"/>
              </p:custDataLst>
            </p:nvPr>
          </p:nvSpPr>
          <p:spPr>
            <a:xfrm>
              <a:off x="-3343" y="0"/>
              <a:ext cx="3294925" cy="3921382"/>
            </a:xfrm>
            <a:custGeom>
              <a:avLst/>
              <a:gdLst>
                <a:gd name="connsiteX0" fmla="*/ 0 w 3294925"/>
                <a:gd name="connsiteY0" fmla="*/ 0 h 3921382"/>
                <a:gd name="connsiteX1" fmla="*/ 3292127 w 3294925"/>
                <a:gd name="connsiteY1" fmla="*/ 169 h 3921382"/>
                <a:gd name="connsiteX2" fmla="*/ 3294925 w 3294925"/>
                <a:gd name="connsiteY2" fmla="*/ 2555640 h 3921382"/>
                <a:gd name="connsiteX3" fmla="*/ 923361 w 3294925"/>
                <a:gd name="connsiteY3" fmla="*/ 3921382 h 3921382"/>
                <a:gd name="connsiteX4" fmla="*/ 36 w 3294925"/>
                <a:gd name="connsiteY4" fmla="*/ 3388299 h 3921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94925" h="3921382">
                  <a:moveTo>
                    <a:pt x="0" y="0"/>
                  </a:moveTo>
                  <a:lnTo>
                    <a:pt x="3292127" y="169"/>
                  </a:lnTo>
                  <a:lnTo>
                    <a:pt x="3294925" y="2555640"/>
                  </a:lnTo>
                  <a:lnTo>
                    <a:pt x="923361" y="3921382"/>
                  </a:lnTo>
                  <a:lnTo>
                    <a:pt x="36" y="3388299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0" name="六边形 5"/>
            <p:cNvSpPr/>
            <p:nvPr>
              <p:custDataLst>
                <p:tags r:id="rId12"/>
              </p:custDataLst>
            </p:nvPr>
          </p:nvSpPr>
          <p:spPr>
            <a:xfrm>
              <a:off x="1983913" y="5535575"/>
              <a:ext cx="1991006" cy="1322817"/>
            </a:xfrm>
            <a:custGeom>
              <a:avLst/>
              <a:gdLst>
                <a:gd name="connsiteX0" fmla="*/ 992749 w 1991006"/>
                <a:gd name="connsiteY0" fmla="*/ 0 h 1322817"/>
                <a:gd name="connsiteX1" fmla="*/ 1990315 w 1991006"/>
                <a:gd name="connsiteY1" fmla="*/ 575945 h 1322817"/>
                <a:gd name="connsiteX2" fmla="*/ 1991006 w 1991006"/>
                <a:gd name="connsiteY2" fmla="*/ 1322777 h 1322817"/>
                <a:gd name="connsiteX3" fmla="*/ 986 w 1991006"/>
                <a:gd name="connsiteY3" fmla="*/ 1322817 h 1322817"/>
                <a:gd name="connsiteX4" fmla="*/ 0 w 1991006"/>
                <a:gd name="connsiteY4" fmla="*/ 571416 h 132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1006" h="1322817">
                  <a:moveTo>
                    <a:pt x="992749" y="0"/>
                  </a:moveTo>
                  <a:lnTo>
                    <a:pt x="1990315" y="575945"/>
                  </a:lnTo>
                  <a:lnTo>
                    <a:pt x="1991006" y="1322777"/>
                  </a:lnTo>
                  <a:lnTo>
                    <a:pt x="986" y="1322817"/>
                  </a:lnTo>
                  <a:lnTo>
                    <a:pt x="0" y="571416"/>
                  </a:lnTo>
                  <a:close/>
                </a:path>
              </a:pathLst>
            </a:custGeom>
            <a:solidFill>
              <a:schemeClr val="lt1">
                <a:alpha val="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占位符 2"/>
          <p:cNvSpPr/>
          <p:nvPr>
            <p:ph type="body" idx="1" hasCustomPrompt="1"/>
            <p:custDataLst>
              <p:tags r:id="rId13"/>
            </p:custDataLst>
          </p:nvPr>
        </p:nvSpPr>
        <p:spPr>
          <a:xfrm>
            <a:off x="1652905" y="1650127"/>
            <a:ext cx="8889429" cy="112823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0" name="标题 4"/>
          <p:cNvSpPr/>
          <p:nvPr>
            <p:ph type="title" hasCustomPrompt="1"/>
            <p:custDataLst>
              <p:tags r:id="rId14"/>
            </p:custDataLst>
          </p:nvPr>
        </p:nvSpPr>
        <p:spPr>
          <a:xfrm>
            <a:off x="1652270" y="2930762"/>
            <a:ext cx="8890064" cy="227711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400" b="1" i="0" u="none" strike="noStrike" kern="1200" cap="none" spc="70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六边形 1"/>
          <p:cNvSpPr/>
          <p:nvPr>
            <p:custDataLst>
              <p:tags r:id="rId2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3"/>
            </p:custDataLst>
          </p:nvPr>
        </p:nvSpPr>
        <p:spPr>
          <a:xfrm>
            <a:off x="11471910" y="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294600" y="30240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11177310" y="583551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0" y="-1080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11471910" y="613791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0" y="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11471910" y="-5379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11469510" y="-10800"/>
            <a:ext cx="720090" cy="720090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0" y="6137910"/>
            <a:ext cx="720090" cy="720090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1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2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六边形 1"/>
          <p:cNvSpPr/>
          <p:nvPr>
            <p:custDataLst>
              <p:tags r:id="rId3"/>
            </p:custDataLst>
          </p:nvPr>
        </p:nvSpPr>
        <p:spPr>
          <a:xfrm>
            <a:off x="10438461" y="5104461"/>
            <a:ext cx="1753527" cy="1753527"/>
          </a:xfrm>
          <a:custGeom>
            <a:avLst/>
            <a:gdLst>
              <a:gd name="connsiteX0" fmla="*/ 1092432 w 2192005"/>
              <a:gd name="connsiteY0" fmla="*/ 0 h 2523514"/>
              <a:gd name="connsiteX1" fmla="*/ 2190505 w 2192005"/>
              <a:gd name="connsiteY1" fmla="*/ 633970 h 2523514"/>
              <a:gd name="connsiteX2" fmla="*/ 2192005 w 2192005"/>
              <a:gd name="connsiteY2" fmla="*/ 1894533 h 2523514"/>
              <a:gd name="connsiteX3" fmla="*/ 1099577 w 2192005"/>
              <a:gd name="connsiteY3" fmla="*/ 2523514 h 2523514"/>
              <a:gd name="connsiteX4" fmla="*/ 1503 w 2192005"/>
              <a:gd name="connsiteY4" fmla="*/ 1889541 h 2523514"/>
              <a:gd name="connsiteX5" fmla="*/ 0 w 2192005"/>
              <a:gd name="connsiteY5" fmla="*/ 628979 h 2523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92005" h="2523514">
                <a:moveTo>
                  <a:pt x="1092432" y="0"/>
                </a:moveTo>
                <a:lnTo>
                  <a:pt x="2190505" y="633970"/>
                </a:lnTo>
                <a:lnTo>
                  <a:pt x="2192005" y="1894533"/>
                </a:lnTo>
                <a:lnTo>
                  <a:pt x="1099577" y="2523514"/>
                </a:lnTo>
                <a:lnTo>
                  <a:pt x="1503" y="1889541"/>
                </a:lnTo>
                <a:lnTo>
                  <a:pt x="0" y="628979"/>
                </a:lnTo>
                <a:close/>
              </a:path>
            </a:pathLst>
          </a:custGeom>
          <a:noFill/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" name="任意多边形 1"/>
          <p:cNvSpPr/>
          <p:nvPr>
            <p:custDataLst>
              <p:tags r:id="rId4"/>
            </p:custDataLst>
          </p:nvPr>
        </p:nvSpPr>
        <p:spPr>
          <a:xfrm>
            <a:off x="0" y="-10802"/>
            <a:ext cx="1753527" cy="1753527"/>
          </a:xfrm>
          <a:custGeom>
            <a:avLst/>
            <a:gdLst>
              <a:gd name="connsiteX0" fmla="*/ 529941 w 1746646"/>
              <a:gd name="connsiteY0" fmla="*/ 1243809 h 2006011"/>
              <a:gd name="connsiteX1" fmla="*/ 1135795 w 1746646"/>
              <a:gd name="connsiteY1" fmla="*/ 1597247 h 2006011"/>
              <a:gd name="connsiteX2" fmla="*/ 1742542 w 1746646"/>
              <a:gd name="connsiteY2" fmla="*/ 1245482 h 2006011"/>
              <a:gd name="connsiteX3" fmla="*/ 1742210 w 1746646"/>
              <a:gd name="connsiteY3" fmla="*/ 1508241 h 2006011"/>
              <a:gd name="connsiteX4" fmla="*/ 1135461 w 1746646"/>
              <a:gd name="connsiteY4" fmla="*/ 1860006 h 2006011"/>
              <a:gd name="connsiteX5" fmla="*/ 529610 w 1746646"/>
              <a:gd name="connsiteY5" fmla="*/ 1506566 h 2006011"/>
              <a:gd name="connsiteX6" fmla="*/ 497929 w 1746646"/>
              <a:gd name="connsiteY6" fmla="*/ 822031 h 2006011"/>
              <a:gd name="connsiteX7" fmla="*/ 491052 w 1746646"/>
              <a:gd name="connsiteY7" fmla="*/ 1523340 h 2006011"/>
              <a:gd name="connsiteX8" fmla="*/ 1097262 w 1746646"/>
              <a:gd name="connsiteY8" fmla="*/ 1876168 h 2006011"/>
              <a:gd name="connsiteX9" fmla="*/ 868828 w 1746646"/>
              <a:gd name="connsiteY9" fmla="*/ 2006011 h 2006011"/>
              <a:gd name="connsiteX10" fmla="*/ 262618 w 1746646"/>
              <a:gd name="connsiteY10" fmla="*/ 1653182 h 2006011"/>
              <a:gd name="connsiteX11" fmla="*/ 269495 w 1746646"/>
              <a:gd name="connsiteY11" fmla="*/ 951877 h 2006011"/>
              <a:gd name="connsiteX12" fmla="*/ 608511 w 1746646"/>
              <a:gd name="connsiteY12" fmla="*/ 454439 h 2006011"/>
              <a:gd name="connsiteX13" fmla="*/ 836089 w 1746646"/>
              <a:gd name="connsiteY13" fmla="*/ 585830 h 2006011"/>
              <a:gd name="connsiteX14" fmla="*/ 227578 w 1746646"/>
              <a:gd name="connsiteY14" fmla="*/ 934534 h 2006011"/>
              <a:gd name="connsiteX15" fmla="*/ 229848 w 1746646"/>
              <a:gd name="connsiteY15" fmla="*/ 1635875 h 2006011"/>
              <a:gd name="connsiteX16" fmla="*/ 2271 w 1746646"/>
              <a:gd name="connsiteY16" fmla="*/ 1504481 h 2006011"/>
              <a:gd name="connsiteX17" fmla="*/ 0 w 1746646"/>
              <a:gd name="connsiteY17" fmla="*/ 803141 h 2006011"/>
              <a:gd name="connsiteX18" fmla="*/ 1516799 w 1746646"/>
              <a:gd name="connsiteY18" fmla="*/ 372209 h 2006011"/>
              <a:gd name="connsiteX19" fmla="*/ 1744377 w 1746646"/>
              <a:gd name="connsiteY19" fmla="*/ 503602 h 2006011"/>
              <a:gd name="connsiteX20" fmla="*/ 1746646 w 1746646"/>
              <a:gd name="connsiteY20" fmla="*/ 1204940 h 2006011"/>
              <a:gd name="connsiteX21" fmla="*/ 1138135 w 1746646"/>
              <a:gd name="connsiteY21" fmla="*/ 1553643 h 2006011"/>
              <a:gd name="connsiteX22" fmla="*/ 910557 w 1746646"/>
              <a:gd name="connsiteY22" fmla="*/ 1422249 h 2006011"/>
              <a:gd name="connsiteX23" fmla="*/ 1519068 w 1746646"/>
              <a:gd name="connsiteY23" fmla="*/ 1073546 h 2006011"/>
              <a:gd name="connsiteX24" fmla="*/ 610402 w 1746646"/>
              <a:gd name="connsiteY24" fmla="*/ 144384 h 2006011"/>
              <a:gd name="connsiteX25" fmla="*/ 1216254 w 1746646"/>
              <a:gd name="connsiteY25" fmla="*/ 497824 h 2006011"/>
              <a:gd name="connsiteX26" fmla="*/ 1215921 w 1746646"/>
              <a:gd name="connsiteY26" fmla="*/ 760582 h 2006011"/>
              <a:gd name="connsiteX27" fmla="*/ 610065 w 1746646"/>
              <a:gd name="connsiteY27" fmla="*/ 407143 h 2006011"/>
              <a:gd name="connsiteX28" fmla="*/ 3319 w 1746646"/>
              <a:gd name="connsiteY28" fmla="*/ 758908 h 2006011"/>
              <a:gd name="connsiteX29" fmla="*/ 3653 w 1746646"/>
              <a:gd name="connsiteY29" fmla="*/ 496151 h 2006011"/>
              <a:gd name="connsiteX30" fmla="*/ 877918 w 1746646"/>
              <a:gd name="connsiteY30" fmla="*/ 0 h 2006011"/>
              <a:gd name="connsiteX31" fmla="*/ 1484131 w 1746646"/>
              <a:gd name="connsiteY31" fmla="*/ 352827 h 2006011"/>
              <a:gd name="connsiteX32" fmla="*/ 1477253 w 1746646"/>
              <a:gd name="connsiteY32" fmla="*/ 1054134 h 2006011"/>
              <a:gd name="connsiteX33" fmla="*/ 1248816 w 1746646"/>
              <a:gd name="connsiteY33" fmla="*/ 1183980 h 2006011"/>
              <a:gd name="connsiteX34" fmla="*/ 1255695 w 1746646"/>
              <a:gd name="connsiteY34" fmla="*/ 482672 h 2006011"/>
              <a:gd name="connsiteX35" fmla="*/ 649484 w 1746646"/>
              <a:gd name="connsiteY35" fmla="*/ 129843 h 200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746646" h="2006011">
                <a:moveTo>
                  <a:pt x="529941" y="1243809"/>
                </a:moveTo>
                <a:lnTo>
                  <a:pt x="1135795" y="1597247"/>
                </a:lnTo>
                <a:lnTo>
                  <a:pt x="1742542" y="1245482"/>
                </a:lnTo>
                <a:lnTo>
                  <a:pt x="1742210" y="1508241"/>
                </a:lnTo>
                <a:lnTo>
                  <a:pt x="1135461" y="1860006"/>
                </a:lnTo>
                <a:lnTo>
                  <a:pt x="529610" y="1506566"/>
                </a:lnTo>
                <a:close/>
                <a:moveTo>
                  <a:pt x="497929" y="822031"/>
                </a:moveTo>
                <a:lnTo>
                  <a:pt x="491052" y="1523340"/>
                </a:lnTo>
                <a:lnTo>
                  <a:pt x="1097262" y="1876168"/>
                </a:lnTo>
                <a:lnTo>
                  <a:pt x="868828" y="2006011"/>
                </a:lnTo>
                <a:lnTo>
                  <a:pt x="262618" y="1653182"/>
                </a:lnTo>
                <a:lnTo>
                  <a:pt x="269495" y="951877"/>
                </a:lnTo>
                <a:close/>
                <a:moveTo>
                  <a:pt x="608511" y="454439"/>
                </a:moveTo>
                <a:lnTo>
                  <a:pt x="836089" y="585830"/>
                </a:lnTo>
                <a:lnTo>
                  <a:pt x="227578" y="934534"/>
                </a:lnTo>
                <a:lnTo>
                  <a:pt x="229848" y="1635875"/>
                </a:lnTo>
                <a:lnTo>
                  <a:pt x="2271" y="1504481"/>
                </a:lnTo>
                <a:lnTo>
                  <a:pt x="0" y="803141"/>
                </a:lnTo>
                <a:close/>
                <a:moveTo>
                  <a:pt x="1516799" y="372209"/>
                </a:moveTo>
                <a:lnTo>
                  <a:pt x="1744377" y="503602"/>
                </a:lnTo>
                <a:lnTo>
                  <a:pt x="1746646" y="1204940"/>
                </a:lnTo>
                <a:lnTo>
                  <a:pt x="1138135" y="1553643"/>
                </a:lnTo>
                <a:lnTo>
                  <a:pt x="910557" y="1422249"/>
                </a:lnTo>
                <a:lnTo>
                  <a:pt x="1519068" y="1073546"/>
                </a:lnTo>
                <a:close/>
                <a:moveTo>
                  <a:pt x="610402" y="144384"/>
                </a:moveTo>
                <a:lnTo>
                  <a:pt x="1216254" y="497824"/>
                </a:lnTo>
                <a:lnTo>
                  <a:pt x="1215921" y="760582"/>
                </a:lnTo>
                <a:lnTo>
                  <a:pt x="610065" y="407143"/>
                </a:lnTo>
                <a:lnTo>
                  <a:pt x="3319" y="758908"/>
                </a:lnTo>
                <a:lnTo>
                  <a:pt x="3653" y="496151"/>
                </a:lnTo>
                <a:close/>
                <a:moveTo>
                  <a:pt x="877918" y="0"/>
                </a:moveTo>
                <a:lnTo>
                  <a:pt x="1484131" y="352827"/>
                </a:lnTo>
                <a:lnTo>
                  <a:pt x="1477253" y="1054134"/>
                </a:lnTo>
                <a:lnTo>
                  <a:pt x="1248816" y="1183980"/>
                </a:lnTo>
                <a:lnTo>
                  <a:pt x="1255695" y="482672"/>
                </a:lnTo>
                <a:lnTo>
                  <a:pt x="649484" y="129843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08.xml"/><Relationship Id="rId20" Type="http://schemas.openxmlformats.org/officeDocument/2006/relationships/tags" Target="../tags/tag107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06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09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0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22.xml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3.xml"/><Relationship Id="rId3" Type="http://schemas.openxmlformats.org/officeDocument/2006/relationships/image" Target="../media/image24.jpeg"/><Relationship Id="rId2" Type="http://schemas.openxmlformats.org/officeDocument/2006/relationships/image" Target="../media/image22.jpeg"/><Relationship Id="rId1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24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5.xml"/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26.xml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2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28.xml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29.xml"/><Relationship Id="rId2" Type="http://schemas.openxmlformats.org/officeDocument/2006/relationships/image" Target="../media/image39.jpeg"/><Relationship Id="rId1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10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0.xml"/><Relationship Id="rId2" Type="http://schemas.openxmlformats.org/officeDocument/2006/relationships/image" Target="../media/image40.jpeg"/><Relationship Id="rId1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1.xml"/><Relationship Id="rId2" Type="http://schemas.openxmlformats.org/officeDocument/2006/relationships/image" Target="../media/image41.jpeg"/><Relationship Id="rId1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32.xml"/><Relationship Id="rId2" Type="http://schemas.openxmlformats.org/officeDocument/2006/relationships/image" Target="../media/image42.jpeg"/><Relationship Id="rId1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13.xml"/><Relationship Id="rId3" Type="http://schemas.openxmlformats.org/officeDocument/2006/relationships/image" Target="../media/image5.jpeg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14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1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16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audio" Target="../media/audio1.wav"/><Relationship Id="rId2" Type="http://schemas.openxmlformats.org/officeDocument/2006/relationships/tags" Target="../tags/tag11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18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19.xml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23925" y="17145"/>
            <a:ext cx="980122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猜一猜：世界上的七大洲中哪一个大洲被誉为</a:t>
            </a:r>
            <a:r>
              <a:rPr lang="en-US" altLang="zh-CN" sz="2800" b="1">
                <a:solidFill>
                  <a:schemeClr val="accent3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“</a:t>
            </a:r>
            <a:r>
              <a:rPr lang="zh-CN" altLang="en-US" sz="2800" b="1">
                <a:solidFill>
                  <a:schemeClr val="accent3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万岛世界</a:t>
            </a:r>
            <a:r>
              <a:rPr lang="en-US" altLang="zh-CN" sz="2800" b="1">
                <a:solidFill>
                  <a:schemeClr val="accent3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”</a:t>
            </a:r>
            <a:r>
              <a:rPr lang="zh-CN" altLang="en-US" sz="2800" b="1">
                <a:solidFill>
                  <a:schemeClr val="accent3">
                    <a:lumMod val="50000"/>
                  </a:schemeClr>
                </a:soli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？</a:t>
            </a:r>
            <a:endParaRPr lang="zh-CN" altLang="en-US" sz="2800" b="1">
              <a:solidFill>
                <a:schemeClr val="accent3">
                  <a:lumMod val="50000"/>
                </a:schemeClr>
              </a:soli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36065"/>
            <a:ext cx="7841615" cy="4827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86090" y="583565"/>
            <a:ext cx="3959225" cy="10064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4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大洋洲坐落于哪两个大洋之间？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49260" y="1925955"/>
            <a:ext cx="3994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东西沟通太平洋和印度洋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86090" y="2836545"/>
            <a:ext cx="3858260" cy="146431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4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大洋洲只和一个大洲有接壤，请找一找是哪一个大洲。是哪一个国家与该大洲接壤？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61640" y="291401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太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1990" y="535432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度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78905" y="291401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871720" y="205676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东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7725" y="427037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印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71720" y="291401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平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37005" y="578040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710" y="413766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西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0" y="76835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大洋洲</a:t>
            </a:r>
            <a:endParaRPr lang="zh-CN" altLang="en-US" sz="3200" b="1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9810"/>
            <a:ext cx="3054350" cy="75819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271270" y="3441700"/>
            <a:ext cx="1900555" cy="82867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86090" y="4700270"/>
            <a:ext cx="39941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亚洲</a:t>
            </a:r>
            <a:r>
              <a:rPr lang="en-US" altLang="zh-CN" sz="2400" b="1">
                <a:solidFill>
                  <a:srgbClr val="C00000"/>
                </a:solidFill>
              </a:rPr>
              <a:t>—</a:t>
            </a:r>
            <a:r>
              <a:rPr lang="zh-CN" altLang="en-US" sz="2400" b="1">
                <a:solidFill>
                  <a:srgbClr val="C00000"/>
                </a:solidFill>
              </a:rPr>
              <a:t>巴布亚新几内亚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26285" y="829945"/>
            <a:ext cx="4450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大洋洲中岛国众多，没有内陆国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552180" y="5560060"/>
            <a:ext cx="2926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世界面积最小的大洲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" grpId="0" bldLvl="0" animBg="1"/>
      <p:bldP spid="8" grpId="0" bldLvl="0" animBg="1"/>
      <p:bldP spid="11" grpId="0"/>
      <p:bldP spid="43" grpId="0" bldLvl="0" animBg="1"/>
      <p:bldP spid="10" grpId="0" bldLvl="0" animBg="1"/>
      <p:bldP spid="42" grpId="0" bldLvl="0" animBg="1"/>
      <p:bldP spid="9" grpId="0" bldLvl="0" animBg="1"/>
      <p:bldP spid="44" grpId="0" bldLvl="0" animBg="1"/>
      <p:bldP spid="45" grpId="0"/>
      <p:bldP spid="6" grpId="0"/>
      <p:bldP spid="7" grpId="0" bldLvl="0" animBg="1"/>
      <p:bldP spid="14" grpId="0" bldLvl="0" animBg="1"/>
      <p:bldP spid="15" grpId="0"/>
      <p:bldP spid="16" grpId="0" bldLvl="0" animBg="1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sp>
        <p:nvSpPr>
          <p:cNvPr id="4" name="流程图: 可选过程 3"/>
          <p:cNvSpPr/>
          <p:nvPr/>
        </p:nvSpPr>
        <p:spPr>
          <a:xfrm>
            <a:off x="3296920" y="0"/>
            <a:ext cx="1462405" cy="592455"/>
          </a:xfrm>
          <a:prstGeom prst="flowChartAlternateProcess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41700" y="3556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地形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6" name="图片 15" descr="IMG_1096(20211128-20290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874395"/>
            <a:ext cx="6435725" cy="582676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627495" y="0"/>
            <a:ext cx="5564505" cy="189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latin typeface="华文行楷" panose="02010800040101010101" charset="-122"/>
                <a:ea typeface="华文行楷" panose="02010800040101010101" charset="-122"/>
              </a:rPr>
              <a:t>找一找：</a:t>
            </a:r>
            <a:endParaRPr lang="zh-CN" altLang="en-US" sz="2600" b="1">
              <a:latin typeface="华文行楷" panose="02010800040101010101" charset="-122"/>
              <a:ea typeface="华文行楷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600" b="1">
                <a:latin typeface="华文行楷" panose="02010800040101010101" charset="-122"/>
                <a:ea typeface="华文行楷" panose="02010800040101010101" charset="-122"/>
              </a:rPr>
              <a:t>澳大利亚有哪些地形区，其分布有何特点？</a:t>
            </a:r>
            <a:endParaRPr lang="zh-CN" altLang="en-US" sz="26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8" name="椭圆 17"/>
          <p:cNvSpPr/>
          <p:nvPr/>
        </p:nvSpPr>
        <p:spPr>
          <a:xfrm rot="20880000">
            <a:off x="1856105" y="2374900"/>
            <a:ext cx="348615" cy="167449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 rot="240000">
            <a:off x="4240530" y="2236470"/>
            <a:ext cx="504825" cy="23945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4968875" y="2139950"/>
            <a:ext cx="1046480" cy="2520315"/>
          </a:xfrm>
          <a:custGeom>
            <a:avLst/>
            <a:gdLst>
              <a:gd name="connisteX0" fmla="*/ 0 w 1046480"/>
              <a:gd name="connsiteY0" fmla="*/ 156845 h 2520315"/>
              <a:gd name="connisteX1" fmla="*/ 401320 w 1046480"/>
              <a:gd name="connsiteY1" fmla="*/ 967740 h 2520315"/>
              <a:gd name="connisteX2" fmla="*/ 671830 w 1046480"/>
              <a:gd name="connsiteY2" fmla="*/ 1700530 h 2520315"/>
              <a:gd name="connisteX3" fmla="*/ 384175 w 1046480"/>
              <a:gd name="connsiteY3" fmla="*/ 2520315 h 2520315"/>
              <a:gd name="connisteX4" fmla="*/ 732790 w 1046480"/>
              <a:gd name="connsiteY4" fmla="*/ 2493645 h 2520315"/>
              <a:gd name="connisteX5" fmla="*/ 968375 w 1046480"/>
              <a:gd name="connsiteY5" fmla="*/ 1866265 h 2520315"/>
              <a:gd name="connisteX6" fmla="*/ 1046480 w 1046480"/>
              <a:gd name="connsiteY6" fmla="*/ 1351280 h 2520315"/>
              <a:gd name="connisteX7" fmla="*/ 680720 w 1046480"/>
              <a:gd name="connsiteY7" fmla="*/ 775970 h 2520315"/>
              <a:gd name="connisteX8" fmla="*/ 218440 w 1046480"/>
              <a:gd name="connsiteY8" fmla="*/ 0 h 2520315"/>
              <a:gd name="connisteX9" fmla="*/ 0 w 1046480"/>
              <a:gd name="connsiteY9" fmla="*/ 156845 h 252031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46480" h="2520315">
                <a:moveTo>
                  <a:pt x="0" y="156845"/>
                </a:moveTo>
                <a:lnTo>
                  <a:pt x="401320" y="967740"/>
                </a:lnTo>
                <a:lnTo>
                  <a:pt x="671830" y="1700530"/>
                </a:lnTo>
                <a:lnTo>
                  <a:pt x="384175" y="2520315"/>
                </a:lnTo>
                <a:lnTo>
                  <a:pt x="732790" y="2493645"/>
                </a:lnTo>
                <a:lnTo>
                  <a:pt x="968375" y="1866265"/>
                </a:lnTo>
                <a:lnTo>
                  <a:pt x="1046480" y="1351280"/>
                </a:lnTo>
                <a:lnTo>
                  <a:pt x="680720" y="775970"/>
                </a:lnTo>
                <a:lnTo>
                  <a:pt x="218440" y="0"/>
                </a:lnTo>
                <a:lnTo>
                  <a:pt x="0" y="156845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585710" y="23050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西：西部高原（高原）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85710" y="319913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中：中部平原（平原）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85710" y="409321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东：大分水岭（山地）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8127365" y="1147445"/>
            <a:ext cx="4064635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latin typeface="华文行楷" panose="02010800040101010101" charset="-122"/>
                <a:ea typeface="华文行楷" panose="02010800040101010101" charset="-122"/>
              </a:rPr>
              <a:t>哪些地形区适合放牧？</a:t>
            </a:r>
            <a:endParaRPr lang="zh-CN" altLang="en-US" sz="26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489190" y="5087620"/>
            <a:ext cx="3535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高原和平原面积广大</a:t>
            </a: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大部分地区地势宽广平坦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108450" y="4552315"/>
            <a:ext cx="1133475" cy="467360"/>
            <a:chOff x="6470" y="7169"/>
            <a:chExt cx="1785" cy="736"/>
          </a:xfrm>
        </p:grpSpPr>
        <p:sp>
          <p:nvSpPr>
            <p:cNvPr id="7" name="任意多边形 6"/>
            <p:cNvSpPr/>
            <p:nvPr/>
          </p:nvSpPr>
          <p:spPr>
            <a:xfrm>
              <a:off x="6470" y="7169"/>
              <a:ext cx="1643" cy="394"/>
            </a:xfrm>
            <a:custGeom>
              <a:avLst/>
              <a:gdLst>
                <a:gd name="connisteX0" fmla="*/ 0 w 1043305"/>
                <a:gd name="connsiteY0" fmla="*/ 136432 h 250097"/>
                <a:gd name="connisteX1" fmla="*/ 59055 w 1043305"/>
                <a:gd name="connsiteY1" fmla="*/ 109127 h 250097"/>
                <a:gd name="connisteX2" fmla="*/ 104140 w 1043305"/>
                <a:gd name="connsiteY2" fmla="*/ 50072 h 250097"/>
                <a:gd name="connisteX3" fmla="*/ 163195 w 1043305"/>
                <a:gd name="connsiteY3" fmla="*/ 542 h 250097"/>
                <a:gd name="connisteX4" fmla="*/ 208915 w 1043305"/>
                <a:gd name="connsiteY4" fmla="*/ 41182 h 250097"/>
                <a:gd name="connisteX5" fmla="*/ 249555 w 1043305"/>
                <a:gd name="connsiteY5" fmla="*/ 27847 h 250097"/>
                <a:gd name="connisteX6" fmla="*/ 321945 w 1043305"/>
                <a:gd name="connsiteY6" fmla="*/ 18322 h 250097"/>
                <a:gd name="connisteX7" fmla="*/ 431165 w 1043305"/>
                <a:gd name="connsiteY7" fmla="*/ 4987 h 250097"/>
                <a:gd name="connisteX8" fmla="*/ 417195 w 1043305"/>
                <a:gd name="connsiteY8" fmla="*/ 95792 h 250097"/>
                <a:gd name="connisteX9" fmla="*/ 503555 w 1043305"/>
                <a:gd name="connsiteY9" fmla="*/ 123097 h 250097"/>
                <a:gd name="connisteX10" fmla="*/ 553085 w 1043305"/>
                <a:gd name="connsiteY10" fmla="*/ 131987 h 250097"/>
                <a:gd name="connisteX11" fmla="*/ 626110 w 1043305"/>
                <a:gd name="connsiteY11" fmla="*/ 72932 h 250097"/>
                <a:gd name="connisteX12" fmla="*/ 716915 w 1043305"/>
                <a:gd name="connsiteY12" fmla="*/ 118017 h 250097"/>
                <a:gd name="connisteX13" fmla="*/ 780415 w 1043305"/>
                <a:gd name="connsiteY13" fmla="*/ 118017 h 250097"/>
                <a:gd name="connisteX14" fmla="*/ 889000 w 1043305"/>
                <a:gd name="connsiteY14" fmla="*/ 149767 h 250097"/>
                <a:gd name="connisteX15" fmla="*/ 1043305 w 1043305"/>
                <a:gd name="connsiteY15" fmla="*/ 250097 h 25009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</a:cxnLst>
              <a:rect l="l" t="t" r="r" b="b"/>
              <a:pathLst>
                <a:path w="1043305" h="250098">
                  <a:moveTo>
                    <a:pt x="0" y="136433"/>
                  </a:moveTo>
                  <a:cubicBezTo>
                    <a:pt x="10795" y="131988"/>
                    <a:pt x="38100" y="126273"/>
                    <a:pt x="59055" y="109128"/>
                  </a:cubicBezTo>
                  <a:cubicBezTo>
                    <a:pt x="80010" y="91983"/>
                    <a:pt x="83185" y="71663"/>
                    <a:pt x="104140" y="50073"/>
                  </a:cubicBezTo>
                  <a:cubicBezTo>
                    <a:pt x="125095" y="28483"/>
                    <a:pt x="142240" y="2448"/>
                    <a:pt x="163195" y="543"/>
                  </a:cubicBezTo>
                  <a:cubicBezTo>
                    <a:pt x="184150" y="-1362"/>
                    <a:pt x="191770" y="35468"/>
                    <a:pt x="208915" y="41183"/>
                  </a:cubicBezTo>
                  <a:cubicBezTo>
                    <a:pt x="226060" y="46898"/>
                    <a:pt x="226695" y="32293"/>
                    <a:pt x="249555" y="27848"/>
                  </a:cubicBezTo>
                  <a:cubicBezTo>
                    <a:pt x="272415" y="23403"/>
                    <a:pt x="285750" y="22768"/>
                    <a:pt x="321945" y="18323"/>
                  </a:cubicBezTo>
                  <a:cubicBezTo>
                    <a:pt x="358140" y="13878"/>
                    <a:pt x="412115" y="-10252"/>
                    <a:pt x="431165" y="4988"/>
                  </a:cubicBezTo>
                  <a:cubicBezTo>
                    <a:pt x="450215" y="20228"/>
                    <a:pt x="402590" y="72298"/>
                    <a:pt x="417195" y="95793"/>
                  </a:cubicBezTo>
                  <a:cubicBezTo>
                    <a:pt x="431800" y="119288"/>
                    <a:pt x="476250" y="116113"/>
                    <a:pt x="503555" y="123098"/>
                  </a:cubicBezTo>
                  <a:cubicBezTo>
                    <a:pt x="530860" y="130083"/>
                    <a:pt x="528320" y="142148"/>
                    <a:pt x="553085" y="131988"/>
                  </a:cubicBezTo>
                  <a:cubicBezTo>
                    <a:pt x="577850" y="121828"/>
                    <a:pt x="593090" y="75473"/>
                    <a:pt x="626110" y="72933"/>
                  </a:cubicBezTo>
                  <a:cubicBezTo>
                    <a:pt x="659130" y="70393"/>
                    <a:pt x="685800" y="109128"/>
                    <a:pt x="716915" y="118018"/>
                  </a:cubicBezTo>
                  <a:cubicBezTo>
                    <a:pt x="748030" y="126908"/>
                    <a:pt x="746125" y="111668"/>
                    <a:pt x="780415" y="118018"/>
                  </a:cubicBezTo>
                  <a:cubicBezTo>
                    <a:pt x="814705" y="124368"/>
                    <a:pt x="836295" y="123098"/>
                    <a:pt x="889000" y="149768"/>
                  </a:cubicBezTo>
                  <a:cubicBezTo>
                    <a:pt x="941705" y="176438"/>
                    <a:pt x="1014730" y="230413"/>
                    <a:pt x="1043305" y="250098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7327" y="7355"/>
              <a:ext cx="929" cy="550"/>
            </a:xfrm>
            <a:custGeom>
              <a:avLst/>
              <a:gdLst>
                <a:gd name="connisteX0" fmla="*/ 0 w 589915"/>
                <a:gd name="connsiteY0" fmla="*/ 0 h 349250"/>
                <a:gd name="connisteX1" fmla="*/ 40640 w 589915"/>
                <a:gd name="connsiteY1" fmla="*/ 122555 h 349250"/>
                <a:gd name="connisteX2" fmla="*/ 72390 w 589915"/>
                <a:gd name="connsiteY2" fmla="*/ 145415 h 349250"/>
                <a:gd name="connisteX3" fmla="*/ 118110 w 589915"/>
                <a:gd name="connsiteY3" fmla="*/ 227330 h 349250"/>
                <a:gd name="connisteX4" fmla="*/ 177165 w 589915"/>
                <a:gd name="connsiteY4" fmla="*/ 213360 h 349250"/>
                <a:gd name="connisteX5" fmla="*/ 231140 w 589915"/>
                <a:gd name="connsiteY5" fmla="*/ 195580 h 349250"/>
                <a:gd name="connisteX6" fmla="*/ 394970 w 589915"/>
                <a:gd name="connsiteY6" fmla="*/ 263525 h 349250"/>
                <a:gd name="connisteX7" fmla="*/ 471805 w 589915"/>
                <a:gd name="connsiteY7" fmla="*/ 263525 h 349250"/>
                <a:gd name="connisteX8" fmla="*/ 499110 w 589915"/>
                <a:gd name="connsiteY8" fmla="*/ 227330 h 349250"/>
                <a:gd name="connisteX9" fmla="*/ 589915 w 589915"/>
                <a:gd name="connsiteY9" fmla="*/ 349250 h 34925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</a:cxnLst>
              <a:rect l="l" t="t" r="r" b="b"/>
              <a:pathLst>
                <a:path w="589915" h="349250">
                  <a:moveTo>
                    <a:pt x="0" y="0"/>
                  </a:moveTo>
                  <a:cubicBezTo>
                    <a:pt x="7620" y="24130"/>
                    <a:pt x="26035" y="93345"/>
                    <a:pt x="40640" y="122555"/>
                  </a:cubicBezTo>
                  <a:cubicBezTo>
                    <a:pt x="55245" y="151765"/>
                    <a:pt x="57150" y="124460"/>
                    <a:pt x="72390" y="145415"/>
                  </a:cubicBezTo>
                  <a:cubicBezTo>
                    <a:pt x="87630" y="166370"/>
                    <a:pt x="97155" y="213995"/>
                    <a:pt x="118110" y="227330"/>
                  </a:cubicBezTo>
                  <a:cubicBezTo>
                    <a:pt x="139065" y="240665"/>
                    <a:pt x="154305" y="219710"/>
                    <a:pt x="177165" y="213360"/>
                  </a:cubicBezTo>
                  <a:cubicBezTo>
                    <a:pt x="200025" y="207010"/>
                    <a:pt x="187325" y="185420"/>
                    <a:pt x="231140" y="195580"/>
                  </a:cubicBezTo>
                  <a:cubicBezTo>
                    <a:pt x="274955" y="205740"/>
                    <a:pt x="346710" y="250190"/>
                    <a:pt x="394970" y="263525"/>
                  </a:cubicBezTo>
                  <a:cubicBezTo>
                    <a:pt x="443230" y="276860"/>
                    <a:pt x="450850" y="270510"/>
                    <a:pt x="471805" y="263525"/>
                  </a:cubicBezTo>
                  <a:cubicBezTo>
                    <a:pt x="492760" y="256540"/>
                    <a:pt x="475615" y="210185"/>
                    <a:pt x="499110" y="227330"/>
                  </a:cubicBezTo>
                  <a:cubicBezTo>
                    <a:pt x="522605" y="244475"/>
                    <a:pt x="572135" y="323850"/>
                    <a:pt x="589915" y="349250"/>
                  </a:cubicBezTo>
                </a:path>
              </a:pathLst>
            </a:cu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027680" y="5171440"/>
            <a:ext cx="2722880" cy="7067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墨累河</a:t>
            </a:r>
            <a:endParaRPr lang="zh-CN" altLang="en-US" sz="2000" b="1">
              <a:solidFill>
                <a:schemeClr val="bg1"/>
              </a:solidFill>
            </a:endParaRPr>
          </a:p>
          <a:p>
            <a:pPr algn="ctr"/>
            <a:r>
              <a:rPr lang="zh-CN" altLang="en-US" sz="2000" b="1">
                <a:solidFill>
                  <a:schemeClr val="bg1"/>
                </a:solidFill>
              </a:rPr>
              <a:t>（澳大利亚最长河流）</a:t>
            </a:r>
            <a:endParaRPr lang="zh-CN" altLang="en-US" sz="2000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1" grpId="0"/>
      <p:bldP spid="19" grpId="0" animBg="1"/>
      <p:bldP spid="22" grpId="0"/>
      <p:bldP spid="23" grpId="0"/>
      <p:bldP spid="20" grpId="0" animBg="1"/>
      <p:bldP spid="24" grpId="0"/>
      <p:bldP spid="20" grpId="1" animBg="1"/>
      <p:bldP spid="25" grpId="0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sp>
        <p:nvSpPr>
          <p:cNvPr id="4" name="流程图: 可选过程 3"/>
          <p:cNvSpPr/>
          <p:nvPr/>
        </p:nvSpPr>
        <p:spPr>
          <a:xfrm>
            <a:off x="3296920" y="0"/>
            <a:ext cx="1462405" cy="592455"/>
          </a:xfrm>
          <a:prstGeom prst="flowChartAlternateProcess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41700" y="3556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气候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6" name="图片 15" descr="IMG_1096(20211128-20290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625" y="786765"/>
            <a:ext cx="6435725" cy="5826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87820" y="786765"/>
            <a:ext cx="4984115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>
                <a:latin typeface="华文行楷" panose="02010800040101010101" charset="-122"/>
                <a:ea typeface="华文行楷" panose="02010800040101010101" charset="-122"/>
              </a:rPr>
              <a:t>你能否根据澳大利亚的纬度分布分析一下澳大利亚</a:t>
            </a:r>
            <a:r>
              <a:rPr lang="zh-CN" altLang="en-US" sz="2600" b="1">
                <a:latin typeface="华文行楷" panose="02010800040101010101" charset="-122"/>
                <a:ea typeface="华文行楷" panose="02010800040101010101" charset="-122"/>
              </a:rPr>
              <a:t>的</a:t>
            </a:r>
            <a:r>
              <a:rPr lang="zh-CN" altLang="en-US" sz="2600">
                <a:latin typeface="华文行楷" panose="02010800040101010101" charset="-122"/>
                <a:ea typeface="华文行楷" panose="02010800040101010101" charset="-122"/>
              </a:rPr>
              <a:t>气温特点吗？</a:t>
            </a:r>
            <a:endParaRPr lang="zh-CN" altLang="en-US" sz="2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94310" y="874395"/>
            <a:ext cx="6348730" cy="340995"/>
          </a:xfrm>
          <a:custGeom>
            <a:avLst/>
            <a:gdLst>
              <a:gd name="connisteX0" fmla="*/ 0 w 6348730"/>
              <a:gd name="connsiteY0" fmla="*/ 340810 h 340810"/>
              <a:gd name="connisteX1" fmla="*/ 462280 w 6348730"/>
              <a:gd name="connsiteY1" fmla="*/ 227145 h 340810"/>
              <a:gd name="connisteX2" fmla="*/ 1299210 w 6348730"/>
              <a:gd name="connsiteY2" fmla="*/ 79190 h 340810"/>
              <a:gd name="connisteX3" fmla="*/ 2459355 w 6348730"/>
              <a:gd name="connsiteY3" fmla="*/ 18230 h 340810"/>
              <a:gd name="connisteX4" fmla="*/ 3104515 w 6348730"/>
              <a:gd name="connsiteY4" fmla="*/ 450 h 340810"/>
              <a:gd name="connisteX5" fmla="*/ 4142740 w 6348730"/>
              <a:gd name="connsiteY5" fmla="*/ 26485 h 340810"/>
              <a:gd name="connisteX6" fmla="*/ 4970780 w 6348730"/>
              <a:gd name="connsiteY6" fmla="*/ 70300 h 340810"/>
              <a:gd name="connisteX7" fmla="*/ 5878195 w 6348730"/>
              <a:gd name="connsiteY7" fmla="*/ 183965 h 340810"/>
              <a:gd name="connisteX8" fmla="*/ 6348730 w 6348730"/>
              <a:gd name="connsiteY8" fmla="*/ 270960 h 340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348730" h="340810">
                <a:moveTo>
                  <a:pt x="0" y="340810"/>
                </a:moveTo>
                <a:cubicBezTo>
                  <a:pt x="75565" y="321125"/>
                  <a:pt x="202565" y="279215"/>
                  <a:pt x="462280" y="227145"/>
                </a:cubicBezTo>
                <a:cubicBezTo>
                  <a:pt x="721995" y="175075"/>
                  <a:pt x="899795" y="121100"/>
                  <a:pt x="1299210" y="79190"/>
                </a:cubicBezTo>
                <a:cubicBezTo>
                  <a:pt x="1698625" y="37280"/>
                  <a:pt x="2098040" y="34105"/>
                  <a:pt x="2459355" y="18230"/>
                </a:cubicBezTo>
                <a:cubicBezTo>
                  <a:pt x="2820670" y="2355"/>
                  <a:pt x="2767965" y="-1455"/>
                  <a:pt x="3104515" y="450"/>
                </a:cubicBezTo>
                <a:cubicBezTo>
                  <a:pt x="3441065" y="2355"/>
                  <a:pt x="3769360" y="12515"/>
                  <a:pt x="4142740" y="26485"/>
                </a:cubicBezTo>
                <a:cubicBezTo>
                  <a:pt x="4516120" y="40455"/>
                  <a:pt x="4623435" y="38550"/>
                  <a:pt x="4970780" y="70300"/>
                </a:cubicBezTo>
                <a:cubicBezTo>
                  <a:pt x="5318125" y="102050"/>
                  <a:pt x="5602605" y="143960"/>
                  <a:pt x="5878195" y="183965"/>
                </a:cubicBezTo>
                <a:cubicBezTo>
                  <a:pt x="6153785" y="223970"/>
                  <a:pt x="6272530" y="255720"/>
                  <a:pt x="6348730" y="270960"/>
                </a:cubicBezTo>
              </a:path>
            </a:pathLst>
          </a:custGeom>
          <a:ln w="38100">
            <a:solidFill>
              <a:srgbClr val="00206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11760" y="2388235"/>
            <a:ext cx="6348730" cy="340995"/>
          </a:xfrm>
          <a:custGeom>
            <a:avLst/>
            <a:gdLst>
              <a:gd name="connisteX0" fmla="*/ 0 w 6348730"/>
              <a:gd name="connsiteY0" fmla="*/ 340810 h 340810"/>
              <a:gd name="connisteX1" fmla="*/ 462280 w 6348730"/>
              <a:gd name="connsiteY1" fmla="*/ 227145 h 340810"/>
              <a:gd name="connisteX2" fmla="*/ 1299210 w 6348730"/>
              <a:gd name="connsiteY2" fmla="*/ 79190 h 340810"/>
              <a:gd name="connisteX3" fmla="*/ 2459355 w 6348730"/>
              <a:gd name="connsiteY3" fmla="*/ 18230 h 340810"/>
              <a:gd name="connisteX4" fmla="*/ 3104515 w 6348730"/>
              <a:gd name="connsiteY4" fmla="*/ 450 h 340810"/>
              <a:gd name="connisteX5" fmla="*/ 4142740 w 6348730"/>
              <a:gd name="connsiteY5" fmla="*/ 26485 h 340810"/>
              <a:gd name="connisteX6" fmla="*/ 4970780 w 6348730"/>
              <a:gd name="connsiteY6" fmla="*/ 70300 h 340810"/>
              <a:gd name="connisteX7" fmla="*/ 5878195 w 6348730"/>
              <a:gd name="connsiteY7" fmla="*/ 183965 h 340810"/>
              <a:gd name="connisteX8" fmla="*/ 6348730 w 6348730"/>
              <a:gd name="connsiteY8" fmla="*/ 270960 h 340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348730" h="340810">
                <a:moveTo>
                  <a:pt x="0" y="340810"/>
                </a:moveTo>
                <a:cubicBezTo>
                  <a:pt x="75565" y="321125"/>
                  <a:pt x="202565" y="279215"/>
                  <a:pt x="462280" y="227145"/>
                </a:cubicBezTo>
                <a:cubicBezTo>
                  <a:pt x="721995" y="175075"/>
                  <a:pt x="899795" y="121100"/>
                  <a:pt x="1299210" y="79190"/>
                </a:cubicBezTo>
                <a:cubicBezTo>
                  <a:pt x="1698625" y="37280"/>
                  <a:pt x="2098040" y="34105"/>
                  <a:pt x="2459355" y="18230"/>
                </a:cubicBezTo>
                <a:cubicBezTo>
                  <a:pt x="2820670" y="2355"/>
                  <a:pt x="2767965" y="-1455"/>
                  <a:pt x="3104515" y="450"/>
                </a:cubicBezTo>
                <a:cubicBezTo>
                  <a:pt x="3441065" y="2355"/>
                  <a:pt x="3769360" y="12515"/>
                  <a:pt x="4142740" y="26485"/>
                </a:cubicBezTo>
                <a:cubicBezTo>
                  <a:pt x="4516120" y="40455"/>
                  <a:pt x="4623435" y="38550"/>
                  <a:pt x="4970780" y="70300"/>
                </a:cubicBezTo>
                <a:cubicBezTo>
                  <a:pt x="5318125" y="102050"/>
                  <a:pt x="5602605" y="143960"/>
                  <a:pt x="5878195" y="183965"/>
                </a:cubicBezTo>
                <a:cubicBezTo>
                  <a:pt x="6153785" y="223970"/>
                  <a:pt x="6272530" y="255720"/>
                  <a:pt x="6348730" y="270960"/>
                </a:cubicBezTo>
              </a:path>
            </a:pathLst>
          </a:custGeom>
          <a:ln w="38100">
            <a:solidFill>
              <a:srgbClr val="00206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111760" y="3850005"/>
            <a:ext cx="6348730" cy="340995"/>
          </a:xfrm>
          <a:custGeom>
            <a:avLst/>
            <a:gdLst>
              <a:gd name="connisteX0" fmla="*/ 0 w 6348730"/>
              <a:gd name="connsiteY0" fmla="*/ 340810 h 340810"/>
              <a:gd name="connisteX1" fmla="*/ 462280 w 6348730"/>
              <a:gd name="connsiteY1" fmla="*/ 227145 h 340810"/>
              <a:gd name="connisteX2" fmla="*/ 1299210 w 6348730"/>
              <a:gd name="connsiteY2" fmla="*/ 79190 h 340810"/>
              <a:gd name="connisteX3" fmla="*/ 2459355 w 6348730"/>
              <a:gd name="connsiteY3" fmla="*/ 18230 h 340810"/>
              <a:gd name="connisteX4" fmla="*/ 3104515 w 6348730"/>
              <a:gd name="connsiteY4" fmla="*/ 450 h 340810"/>
              <a:gd name="connisteX5" fmla="*/ 4142740 w 6348730"/>
              <a:gd name="connsiteY5" fmla="*/ 26485 h 340810"/>
              <a:gd name="connisteX6" fmla="*/ 4970780 w 6348730"/>
              <a:gd name="connsiteY6" fmla="*/ 70300 h 340810"/>
              <a:gd name="connisteX7" fmla="*/ 5878195 w 6348730"/>
              <a:gd name="connsiteY7" fmla="*/ 183965 h 340810"/>
              <a:gd name="connisteX8" fmla="*/ 6348730 w 6348730"/>
              <a:gd name="connsiteY8" fmla="*/ 270960 h 340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348730" h="340810">
                <a:moveTo>
                  <a:pt x="0" y="340810"/>
                </a:moveTo>
                <a:cubicBezTo>
                  <a:pt x="75565" y="321125"/>
                  <a:pt x="202565" y="279215"/>
                  <a:pt x="462280" y="227145"/>
                </a:cubicBezTo>
                <a:cubicBezTo>
                  <a:pt x="721995" y="175075"/>
                  <a:pt x="899795" y="121100"/>
                  <a:pt x="1299210" y="79190"/>
                </a:cubicBezTo>
                <a:cubicBezTo>
                  <a:pt x="1698625" y="37280"/>
                  <a:pt x="2098040" y="34105"/>
                  <a:pt x="2459355" y="18230"/>
                </a:cubicBezTo>
                <a:cubicBezTo>
                  <a:pt x="2820670" y="2355"/>
                  <a:pt x="2767965" y="-1455"/>
                  <a:pt x="3104515" y="450"/>
                </a:cubicBezTo>
                <a:cubicBezTo>
                  <a:pt x="3441065" y="2355"/>
                  <a:pt x="3769360" y="12515"/>
                  <a:pt x="4142740" y="26485"/>
                </a:cubicBezTo>
                <a:cubicBezTo>
                  <a:pt x="4516120" y="40455"/>
                  <a:pt x="4623435" y="38550"/>
                  <a:pt x="4970780" y="70300"/>
                </a:cubicBezTo>
                <a:cubicBezTo>
                  <a:pt x="5318125" y="102050"/>
                  <a:pt x="5602605" y="143960"/>
                  <a:pt x="5878195" y="183965"/>
                </a:cubicBezTo>
                <a:cubicBezTo>
                  <a:pt x="6153785" y="223970"/>
                  <a:pt x="6272530" y="255720"/>
                  <a:pt x="6348730" y="270960"/>
                </a:cubicBezTo>
              </a:path>
            </a:pathLst>
          </a:custGeom>
          <a:ln w="38100">
            <a:solidFill>
              <a:srgbClr val="00206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174625" y="2890520"/>
            <a:ext cx="6348730" cy="340995"/>
          </a:xfrm>
          <a:custGeom>
            <a:avLst/>
            <a:gdLst>
              <a:gd name="connisteX0" fmla="*/ 0 w 6348730"/>
              <a:gd name="connsiteY0" fmla="*/ 340810 h 340810"/>
              <a:gd name="connisteX1" fmla="*/ 462280 w 6348730"/>
              <a:gd name="connsiteY1" fmla="*/ 227145 h 340810"/>
              <a:gd name="connisteX2" fmla="*/ 1299210 w 6348730"/>
              <a:gd name="connsiteY2" fmla="*/ 79190 h 340810"/>
              <a:gd name="connisteX3" fmla="*/ 2459355 w 6348730"/>
              <a:gd name="connsiteY3" fmla="*/ 18230 h 340810"/>
              <a:gd name="connisteX4" fmla="*/ 3104515 w 6348730"/>
              <a:gd name="connsiteY4" fmla="*/ 450 h 340810"/>
              <a:gd name="connisteX5" fmla="*/ 4142740 w 6348730"/>
              <a:gd name="connsiteY5" fmla="*/ 26485 h 340810"/>
              <a:gd name="connisteX6" fmla="*/ 4970780 w 6348730"/>
              <a:gd name="connsiteY6" fmla="*/ 70300 h 340810"/>
              <a:gd name="connisteX7" fmla="*/ 5878195 w 6348730"/>
              <a:gd name="connsiteY7" fmla="*/ 183965 h 340810"/>
              <a:gd name="connisteX8" fmla="*/ 6348730 w 6348730"/>
              <a:gd name="connsiteY8" fmla="*/ 270960 h 3408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348730" h="340810">
                <a:moveTo>
                  <a:pt x="0" y="340810"/>
                </a:moveTo>
                <a:cubicBezTo>
                  <a:pt x="75565" y="321125"/>
                  <a:pt x="202565" y="279215"/>
                  <a:pt x="462280" y="227145"/>
                </a:cubicBezTo>
                <a:cubicBezTo>
                  <a:pt x="721995" y="175075"/>
                  <a:pt x="899795" y="121100"/>
                  <a:pt x="1299210" y="79190"/>
                </a:cubicBezTo>
                <a:cubicBezTo>
                  <a:pt x="1698625" y="37280"/>
                  <a:pt x="2098040" y="34105"/>
                  <a:pt x="2459355" y="18230"/>
                </a:cubicBezTo>
                <a:cubicBezTo>
                  <a:pt x="2820670" y="2355"/>
                  <a:pt x="2767965" y="-1455"/>
                  <a:pt x="3104515" y="450"/>
                </a:cubicBezTo>
                <a:cubicBezTo>
                  <a:pt x="3441065" y="2355"/>
                  <a:pt x="3769360" y="12515"/>
                  <a:pt x="4142740" y="26485"/>
                </a:cubicBezTo>
                <a:cubicBezTo>
                  <a:pt x="4516120" y="40455"/>
                  <a:pt x="4623435" y="38550"/>
                  <a:pt x="4970780" y="70300"/>
                </a:cubicBezTo>
                <a:cubicBezTo>
                  <a:pt x="5318125" y="102050"/>
                  <a:pt x="5602605" y="143960"/>
                  <a:pt x="5878195" y="183965"/>
                </a:cubicBezTo>
                <a:cubicBezTo>
                  <a:pt x="6153785" y="223970"/>
                  <a:pt x="6272530" y="255720"/>
                  <a:pt x="6348730" y="270960"/>
                </a:cubicBezTo>
              </a:path>
            </a:pathLst>
          </a:custGeom>
          <a:ln w="38100">
            <a:solidFill>
              <a:srgbClr val="002060"/>
            </a:solidFill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60085" y="521970"/>
            <a:ext cx="850265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10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S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760085" y="2014220"/>
            <a:ext cx="850265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20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S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08270" y="3198495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南回归线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692775" y="4171315"/>
            <a:ext cx="850265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30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S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072380" y="0"/>
            <a:ext cx="1462405" cy="592455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08270" y="34925"/>
            <a:ext cx="1172845" cy="52197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气温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15530" y="3198495"/>
            <a:ext cx="4048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澳大利亚大部分位于低纬度，气候暖热。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7" grpId="0" animBg="1"/>
      <p:bldP spid="11" grpId="0" animBg="1"/>
      <p:bldP spid="8" grpId="0" animBg="1"/>
      <p:bldP spid="13" grpId="0" animBg="1"/>
      <p:bldP spid="3" grpId="0"/>
      <p:bldP spid="14" grpId="0" animBg="1"/>
      <p:bldP spid="15" grpId="0" animBg="1"/>
      <p:bldP spid="9" grpId="0" animBg="1"/>
      <p:bldP spid="12" grpId="0" animBg="1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sp>
        <p:nvSpPr>
          <p:cNvPr id="4" name="流程图: 可选过程 3"/>
          <p:cNvSpPr/>
          <p:nvPr/>
        </p:nvSpPr>
        <p:spPr>
          <a:xfrm>
            <a:off x="3296920" y="0"/>
            <a:ext cx="1462405" cy="592455"/>
          </a:xfrm>
          <a:prstGeom prst="flowChartAlternateProcess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41700" y="3556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气候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072380" y="0"/>
            <a:ext cx="1462405" cy="592455"/>
          </a:xfrm>
          <a:prstGeom prst="flowChartAlternateProcess">
            <a:avLst/>
          </a:prstGeom>
          <a:solidFill>
            <a:schemeClr val="accent5">
              <a:lumMod val="60000"/>
              <a:lumOff val="40000"/>
            </a:schemeClr>
          </a:solidFill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08270" y="34925"/>
            <a:ext cx="1172845" cy="521970"/>
          </a:xfrm>
          <a:prstGeom prst="rect">
            <a:avLst/>
          </a:prstGeom>
          <a:solidFill>
            <a:srgbClr val="000000">
              <a:alpha val="0"/>
            </a:srgbClr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降水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786765"/>
            <a:ext cx="6375400" cy="58420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687820" y="1014095"/>
            <a:ext cx="5504180" cy="691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>
                <a:latin typeface="华文行楷" panose="02010800040101010101" charset="-122"/>
                <a:ea typeface="华文行楷" panose="02010800040101010101" charset="-122"/>
              </a:rPr>
              <a:t>澳大利亚的降水分布有何特点？</a:t>
            </a:r>
            <a:endParaRPr lang="zh-CN" altLang="en-US" sz="2600">
              <a:latin typeface="华文行楷" panose="02010800040101010101" charset="-122"/>
              <a:ea typeface="华文行楷" panose="02010800040101010101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2193925" y="3792855"/>
            <a:ext cx="3375025" cy="952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157470" y="324485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多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54885" y="324485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少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44005" y="1861820"/>
            <a:ext cx="498157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澳大利亚内陆地区降水少，大部分沿海地区降水多。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rcRect l="24971" b="11183"/>
          <a:stretch>
            <a:fillRect/>
          </a:stretch>
        </p:blipFill>
        <p:spPr>
          <a:xfrm>
            <a:off x="5072380" y="4199890"/>
            <a:ext cx="3270885" cy="253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5072380" y="4199890"/>
            <a:ext cx="428180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东部森林（降水量＞</a:t>
            </a:r>
            <a:r>
              <a:rPr lang="en-US" altLang="zh-CN" sz="2400" b="1"/>
              <a:t>500mm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1659255" y="790575"/>
            <a:ext cx="3910330" cy="2454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" name="文本框 28"/>
          <p:cNvSpPr txBox="1"/>
          <p:nvPr/>
        </p:nvSpPr>
        <p:spPr>
          <a:xfrm>
            <a:off x="1659255" y="790575"/>
            <a:ext cx="458724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中部草原（降水量</a:t>
            </a:r>
            <a:r>
              <a:rPr lang="en-US" altLang="zh-CN" sz="2400" b="1"/>
              <a:t>200</a:t>
            </a:r>
            <a:r>
              <a:rPr lang="en-US" altLang="zh-CN" sz="2400" b="1"/>
              <a:t>-500mm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4199890"/>
            <a:ext cx="3296285" cy="25374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" name="文本框 29"/>
          <p:cNvSpPr txBox="1"/>
          <p:nvPr/>
        </p:nvSpPr>
        <p:spPr>
          <a:xfrm>
            <a:off x="0" y="4199890"/>
            <a:ext cx="428180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西部沙漠（降水量＜</a:t>
            </a:r>
            <a:r>
              <a:rPr lang="en-US" altLang="zh-CN" sz="2400" b="1"/>
              <a:t>200mm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32" name="文本框 31"/>
          <p:cNvSpPr txBox="1"/>
          <p:nvPr/>
        </p:nvSpPr>
        <p:spPr>
          <a:xfrm>
            <a:off x="1729105" y="3245485"/>
            <a:ext cx="3840480" cy="460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世界上草原面积最大的国家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0" y="4660265"/>
            <a:ext cx="1706880" cy="460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干旱面积广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00955" y="4660265"/>
            <a:ext cx="1706880" cy="4603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森林面积小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  <p:bldP spid="15" grpId="0" bldLvl="0" animBg="1"/>
      <p:bldP spid="18" grpId="0"/>
      <p:bldP spid="20" grpId="0"/>
      <p:bldP spid="21" grpId="0"/>
      <p:bldP spid="22" grpId="0"/>
      <p:bldP spid="21" grpId="1"/>
      <p:bldP spid="20" grpId="1"/>
      <p:bldP spid="28" grpId="0" bldLvl="0" animBg="1"/>
      <p:bldP spid="30" grpId="0" bldLvl="0" animBg="1"/>
      <p:bldP spid="29" grpId="0" bldLvl="0" animBg="1"/>
      <p:bldP spid="32" grpId="0" bldLvl="0" animBg="1"/>
      <p:bldP spid="33" grpId="0" bldLvl="0" animBg="1"/>
      <p:bldP spid="3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sp>
        <p:nvSpPr>
          <p:cNvPr id="4" name="流程图: 可选过程 3"/>
          <p:cNvSpPr/>
          <p:nvPr/>
        </p:nvSpPr>
        <p:spPr>
          <a:xfrm>
            <a:off x="3296920" y="0"/>
            <a:ext cx="1462405" cy="592455"/>
          </a:xfrm>
          <a:prstGeom prst="flowChartAlternateProcess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41700" y="3556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</a:rPr>
              <a:t>水源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pic>
        <p:nvPicPr>
          <p:cNvPr id="16" name="图片 15" descr="IMG_1096(20211128-20290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710" y="786765"/>
            <a:ext cx="6435725" cy="5826760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3275" y="592455"/>
            <a:ext cx="3910330" cy="2454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2073275" y="592455"/>
            <a:ext cx="458724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/>
              <a:t>中部草原（降水量</a:t>
            </a:r>
            <a:r>
              <a:rPr lang="en-US" altLang="zh-CN" sz="2400" b="1"/>
              <a:t>200</a:t>
            </a:r>
            <a:r>
              <a:rPr lang="en-US" altLang="zh-CN" sz="2400" b="1"/>
              <a:t>-500mm</a:t>
            </a:r>
            <a:r>
              <a:rPr lang="zh-CN" altLang="en-US" sz="2400" b="1"/>
              <a:t>）</a:t>
            </a:r>
            <a:endParaRPr lang="zh-CN" altLang="en-US" sz="2400" b="1"/>
          </a:p>
        </p:txBody>
      </p:sp>
      <p:sp>
        <p:nvSpPr>
          <p:cNvPr id="8" name="矩形 7"/>
          <p:cNvSpPr/>
          <p:nvPr/>
        </p:nvSpPr>
        <p:spPr>
          <a:xfrm>
            <a:off x="3450590" y="3171825"/>
            <a:ext cx="1279525" cy="12242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60515" y="592455"/>
            <a:ext cx="5402580" cy="2861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小链接</a:t>
            </a:r>
            <a:r>
              <a:rPr lang="en-US" altLang="zh-CN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——</a:t>
            </a: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大自流盆地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      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以地处中部平原最低处的北艾尔湖湖面（海拔高度：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-16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米）为中心的广大平原。它是世界第三大盆地，也是世界最大的自流盆地。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pic>
        <p:nvPicPr>
          <p:cNvPr id="10" name="图片 9" descr="IMG_1117(20211203-09201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" y="3608705"/>
            <a:ext cx="6029960" cy="316801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209155" y="4203700"/>
            <a:ext cx="468122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大自流盆地的地下水丰富且大多盐分高，为牧区的牛羊提供丰富的饮用水源。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ldLvl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11173" r="53160" b="49057"/>
          <a:stretch>
            <a:fillRect/>
          </a:stretch>
        </p:blipFill>
        <p:spPr>
          <a:xfrm>
            <a:off x="69850" y="598805"/>
            <a:ext cx="1245870" cy="1421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98625" y="974725"/>
            <a:ext cx="8020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澳大利亚的哪些自然条件</a:t>
            </a:r>
            <a:r>
              <a:rPr lang="zh-CN" altLang="en-US" sz="28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利于大规模发展养羊业？</a:t>
            </a:r>
            <a:endParaRPr lang="zh-CN" altLang="en-US" sz="36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33450" y="2447290"/>
            <a:ext cx="2011045" cy="1019810"/>
            <a:chOff x="1276" y="1168"/>
            <a:chExt cx="3022" cy="1264"/>
          </a:xfrm>
        </p:grpSpPr>
        <p:sp>
          <p:nvSpPr>
            <p:cNvPr id="32" name="流程图: 可选过程 31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流程图: 可选过程 32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353185" y="269621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地形</a:t>
            </a:r>
            <a:endParaRPr lang="zh-CN" altLang="en-US" sz="2800" b="1"/>
          </a:p>
        </p:txBody>
      </p:sp>
      <p:grpSp>
        <p:nvGrpSpPr>
          <p:cNvPr id="8" name="组合 7"/>
          <p:cNvGrpSpPr/>
          <p:nvPr/>
        </p:nvGrpSpPr>
        <p:grpSpPr>
          <a:xfrm>
            <a:off x="5116830" y="2447290"/>
            <a:ext cx="2011045" cy="1019810"/>
            <a:chOff x="1276" y="1168"/>
            <a:chExt cx="3022" cy="1264"/>
          </a:xfrm>
        </p:grpSpPr>
        <p:sp>
          <p:nvSpPr>
            <p:cNvPr id="9" name="流程图: 可选过程 8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流程图: 可选过程 9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518150" y="269621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气候</a:t>
            </a:r>
            <a:endParaRPr lang="zh-CN" altLang="en-US" sz="2800" b="1"/>
          </a:p>
        </p:txBody>
      </p:sp>
      <p:grpSp>
        <p:nvGrpSpPr>
          <p:cNvPr id="12" name="组合 11"/>
          <p:cNvGrpSpPr/>
          <p:nvPr/>
        </p:nvGrpSpPr>
        <p:grpSpPr>
          <a:xfrm>
            <a:off x="9299575" y="2449830"/>
            <a:ext cx="2011045" cy="1019810"/>
            <a:chOff x="1276" y="1168"/>
            <a:chExt cx="3022" cy="1264"/>
          </a:xfrm>
        </p:grpSpPr>
        <p:sp>
          <p:nvSpPr>
            <p:cNvPr id="13" name="流程图: 可选过程 12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流程图: 可选过程 13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18675" y="2696210"/>
            <a:ext cx="11728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zh-CN" altLang="en-US" sz="2800" b="1">
                <a:sym typeface="+mn-ea"/>
              </a:rPr>
              <a:t>水源</a:t>
            </a:r>
            <a:endParaRPr lang="zh-CN" altLang="en-US" sz="2800" b="1"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57530" y="3964305"/>
            <a:ext cx="27616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以平原、高原为主，平坦开阔。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85310" y="3964305"/>
            <a:ext cx="32810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气候暖热，世界上草原面积最大的国家。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864600" y="3964305"/>
            <a:ext cx="28803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中部平原有大自流盆地，地下水丰富。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坐在矿车上的国家</a:t>
            </a:r>
            <a:endParaRPr lang="zh-CN" altLang="en-US" sz="2800" b="1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638810"/>
            <a:ext cx="5793740" cy="60712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72505" y="454025"/>
            <a:ext cx="420243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找一找（地图册</a:t>
            </a:r>
            <a:r>
              <a:rPr lang="en-US" altLang="zh-CN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P32</a:t>
            </a: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）：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澳大利亚有哪些矿产？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0200" y="4790440"/>
            <a:ext cx="1687195" cy="175895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72505" y="3289935"/>
            <a:ext cx="591058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铁、煤和铝土矿主要分布在澳大利亚的哪些区域？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2370" y="1927860"/>
            <a:ext cx="48158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澳大利亚是世界上矿产资源最丰富的国家之一。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868045" y="2580640"/>
            <a:ext cx="508000" cy="1451610"/>
          </a:xfrm>
          <a:custGeom>
            <a:avLst/>
            <a:gdLst>
              <a:gd name="connisteX0" fmla="*/ 0 w 508000"/>
              <a:gd name="connsiteY0" fmla="*/ 63500 h 1451610"/>
              <a:gd name="connisteX1" fmla="*/ 18415 w 508000"/>
              <a:gd name="connsiteY1" fmla="*/ 399415 h 1451610"/>
              <a:gd name="connisteX2" fmla="*/ 73025 w 508000"/>
              <a:gd name="connsiteY2" fmla="*/ 1397000 h 1451610"/>
              <a:gd name="connisteX3" fmla="*/ 372110 w 508000"/>
              <a:gd name="connsiteY3" fmla="*/ 1451610 h 1451610"/>
              <a:gd name="connisteX4" fmla="*/ 435610 w 508000"/>
              <a:gd name="connsiteY4" fmla="*/ 734695 h 1451610"/>
              <a:gd name="connisteX5" fmla="*/ 508000 w 508000"/>
              <a:gd name="connsiteY5" fmla="*/ 417195 h 1451610"/>
              <a:gd name="connisteX6" fmla="*/ 508000 w 508000"/>
              <a:gd name="connsiteY6" fmla="*/ 0 h 1451610"/>
              <a:gd name="connisteX7" fmla="*/ 0 w 508000"/>
              <a:gd name="connsiteY7" fmla="*/ 63500 h 14516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08000" h="1451610">
                <a:moveTo>
                  <a:pt x="0" y="63500"/>
                </a:moveTo>
                <a:lnTo>
                  <a:pt x="18415" y="399415"/>
                </a:lnTo>
                <a:lnTo>
                  <a:pt x="73025" y="1397000"/>
                </a:lnTo>
                <a:lnTo>
                  <a:pt x="372110" y="1451610"/>
                </a:lnTo>
                <a:lnTo>
                  <a:pt x="435610" y="734695"/>
                </a:lnTo>
                <a:lnTo>
                  <a:pt x="508000" y="417195"/>
                </a:lnTo>
                <a:lnTo>
                  <a:pt x="508000" y="0"/>
                </a:lnTo>
                <a:lnTo>
                  <a:pt x="0" y="635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273165" y="4716145"/>
            <a:ext cx="30422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铁：西部和北部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73165" y="5487670"/>
            <a:ext cx="2734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</a:rPr>
              <a:t>煤：东部沿海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007475" y="5487670"/>
            <a:ext cx="27343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7030A0"/>
                </a:solidFill>
              </a:rPr>
              <a:t>铝土矿：北部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01570" y="1564640"/>
            <a:ext cx="571500" cy="5264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/>
        </p:nvSpPr>
        <p:spPr>
          <a:xfrm>
            <a:off x="3979545" y="2435860"/>
            <a:ext cx="1061720" cy="2476500"/>
          </a:xfrm>
          <a:custGeom>
            <a:avLst/>
            <a:gdLst>
              <a:gd name="connisteX0" fmla="*/ 208915 w 1061720"/>
              <a:gd name="connsiteY0" fmla="*/ 172085 h 2476500"/>
              <a:gd name="connisteX1" fmla="*/ 444500 w 1061720"/>
              <a:gd name="connsiteY1" fmla="*/ 652780 h 2476500"/>
              <a:gd name="connisteX2" fmla="*/ 671830 w 1061720"/>
              <a:gd name="connsiteY2" fmla="*/ 1151890 h 2476500"/>
              <a:gd name="connisteX3" fmla="*/ 344805 w 1061720"/>
              <a:gd name="connsiteY3" fmla="*/ 1668780 h 2476500"/>
              <a:gd name="connisteX4" fmla="*/ 0 w 1061720"/>
              <a:gd name="connsiteY4" fmla="*/ 2249170 h 2476500"/>
              <a:gd name="connisteX5" fmla="*/ 263525 w 1061720"/>
              <a:gd name="connsiteY5" fmla="*/ 2476500 h 2476500"/>
              <a:gd name="connisteX6" fmla="*/ 1061720 w 1061720"/>
              <a:gd name="connsiteY6" fmla="*/ 1179195 h 2476500"/>
              <a:gd name="connisteX7" fmla="*/ 535305 w 1061720"/>
              <a:gd name="connsiteY7" fmla="*/ 0 h 2476500"/>
              <a:gd name="connisteX8" fmla="*/ 208915 w 1061720"/>
              <a:gd name="connsiteY8" fmla="*/ 172085 h 24765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1061720" h="2476500">
                <a:moveTo>
                  <a:pt x="208915" y="172085"/>
                </a:moveTo>
                <a:lnTo>
                  <a:pt x="444500" y="652780"/>
                </a:lnTo>
                <a:lnTo>
                  <a:pt x="671830" y="1151890"/>
                </a:lnTo>
                <a:lnTo>
                  <a:pt x="344805" y="1668780"/>
                </a:lnTo>
                <a:lnTo>
                  <a:pt x="0" y="2249170"/>
                </a:lnTo>
                <a:lnTo>
                  <a:pt x="263525" y="2476500"/>
                </a:lnTo>
                <a:lnTo>
                  <a:pt x="1061720" y="1179195"/>
                </a:lnTo>
                <a:lnTo>
                  <a:pt x="535305" y="0"/>
                </a:lnTo>
                <a:lnTo>
                  <a:pt x="208915" y="172085"/>
                </a:lnTo>
                <a:close/>
              </a:path>
            </a:pathLst>
          </a:custGeom>
          <a:noFill/>
          <a:ln w="38100"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954655" y="1346835"/>
            <a:ext cx="1233805" cy="581025"/>
          </a:xfrm>
          <a:prstGeom prst="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3" name="图片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247015" y="521970"/>
            <a:ext cx="5462905" cy="3184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rcRect t="17749" b="20468"/>
          <a:stretch>
            <a:fillRect/>
          </a:stretch>
        </p:blipFill>
        <p:spPr>
          <a:xfrm>
            <a:off x="615950" y="3865880"/>
            <a:ext cx="4851400" cy="268351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3" grpId="0" animBg="1"/>
      <p:bldP spid="19" grpId="0" animBg="1"/>
      <p:bldP spid="15" grpId="0"/>
      <p:bldP spid="20" grpId="0" animBg="1"/>
      <p:bldP spid="16" grpId="0"/>
      <p:bldP spid="21" grpId="0" animBg="1"/>
      <p:bldP spid="17" grpId="0"/>
      <p:bldP spid="9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坐在矿车上的国家</a:t>
            </a:r>
            <a:endParaRPr lang="zh-CN" altLang="en-US" sz="2800" b="1"/>
          </a:p>
        </p:txBody>
      </p:sp>
      <p:pic>
        <p:nvPicPr>
          <p:cNvPr id="3" name="图片 2" descr="IMG_1119(20211203-093846)"/>
          <p:cNvPicPr>
            <a:picLocks noChangeAspect="1"/>
          </p:cNvPicPr>
          <p:nvPr/>
        </p:nvPicPr>
        <p:blipFill>
          <a:blip r:embed="rId1">
            <a:lum bright="24000"/>
          </a:blip>
          <a:srcRect l="3008" b="12136"/>
          <a:stretch>
            <a:fillRect/>
          </a:stretch>
        </p:blipFill>
        <p:spPr>
          <a:xfrm>
            <a:off x="8622665" y="0"/>
            <a:ext cx="3522345" cy="321818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图片 4" descr="IMG_1120(20211203-093904)"/>
          <p:cNvPicPr>
            <a:picLocks noChangeAspect="1"/>
          </p:cNvPicPr>
          <p:nvPr/>
        </p:nvPicPr>
        <p:blipFill>
          <a:blip r:embed="rId2">
            <a:lum bright="18000"/>
          </a:blip>
          <a:srcRect b="5954"/>
          <a:stretch>
            <a:fillRect/>
          </a:stretch>
        </p:blipFill>
        <p:spPr>
          <a:xfrm>
            <a:off x="8622665" y="3291205"/>
            <a:ext cx="3545205" cy="3566795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rcRect t="8914"/>
          <a:stretch>
            <a:fillRect/>
          </a:stretch>
        </p:blipFill>
        <p:spPr>
          <a:xfrm>
            <a:off x="0" y="744855"/>
            <a:ext cx="7796530" cy="4542155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878840" y="3347085"/>
            <a:ext cx="734695" cy="153352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39725" y="5365115"/>
            <a:ext cx="69703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</a:rPr>
              <a:t>澳大利亚铝土矿产量世界第一，煤和铁矿石出口量位居世界前列。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3579495" y="0"/>
            <a:ext cx="7461250" cy="6915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 b="1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想一想：煤炭和铁矿石是如何出口到世界各地的？</a:t>
            </a:r>
            <a:endParaRPr lang="zh-CN" altLang="en-US" sz="2600" b="1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  <p:pic>
        <p:nvPicPr>
          <p:cNvPr id="12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420" y="1870710"/>
            <a:ext cx="6373813" cy="3929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0" name="Picture 2" descr="C:\Documents and Settings\Administrator\桌面\279562_副本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483" y="4156710"/>
            <a:ext cx="642937" cy="8572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2" descr="C:\Documents and Settings\Administrator\桌面\279562_副本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83" y="4180523"/>
            <a:ext cx="411162" cy="5476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2" descr="C:\Documents and Settings\Administrator\桌面\279562_副本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7233" y="4299585"/>
            <a:ext cx="374650" cy="500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2" descr="C:\Documents and Settings\Administrator\桌面\279562_副本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33" y="4513898"/>
            <a:ext cx="322262" cy="428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文本框 16"/>
          <p:cNvSpPr txBox="1"/>
          <p:nvPr/>
        </p:nvSpPr>
        <p:spPr>
          <a:xfrm>
            <a:off x="7923530" y="76200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海洋运输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8" name="Picture 24" descr="澳大利亚人口和城分布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110" y="1129665"/>
            <a:ext cx="5584825" cy="5574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" name="文本框 22"/>
          <p:cNvSpPr txBox="1"/>
          <p:nvPr/>
        </p:nvSpPr>
        <p:spPr>
          <a:xfrm>
            <a:off x="6742430" y="1633855"/>
            <a:ext cx="52927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澳大利亚的城市主要分布在东部沿海地区。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6220" y="3455035"/>
            <a:ext cx="5605780" cy="1291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600">
                <a:latin typeface="华文行楷" panose="02010800040101010101" charset="-122"/>
                <a:ea typeface="华文行楷" panose="02010800040101010101" charset="-122"/>
              </a:rPr>
              <a:t>除了经济发展需求，还有哪些因素制约着澳大利亚人口和城市的分布？</a:t>
            </a:r>
            <a:endParaRPr lang="zh-CN" altLang="en-US" sz="26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800215" y="5147310"/>
            <a:ext cx="31216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以气候（降水）为主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坐在矿车上的国家</a:t>
            </a:r>
            <a:endParaRPr lang="zh-CN" altLang="en-US" sz="2800" b="1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05556E-6 -3.70953E-6 C -0.00521 -0.00208 -0.01077 -0.00231 -0.01545 -0.00485 C -0.03941 -0.01688 -0.00886 -0.00555 -0.03316 -0.02012 C -0.03507 -0.02127 -0.05608 -0.03006 -0.05938 -0.03099 C -0.07413 -0.04602 -0.0665 -0.04255 -0.079 -0.04625 C -0.08802 -0.05527 -0.09792 -0.06267 -0.10521 -0.07285 C -0.10729 -0.07562 -0.10799 -0.07886 -0.10973 -0.0814 C -0.1125 -0.08626 -0.11858 -0.09482 -0.11858 -0.09458 C -0.1217 -0.10476 -0.12761 -0.11401 -0.13177 -0.12349 C -0.13768 -0.13714 -0.13802 -0.15286 -0.13802 -0.1672 " pathEditMode="relative" rAng="0" ptsTypes="fffffffffA">
                                      <p:cBhvr>
                                        <p:cTn id="9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00" y="-840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Motion origin="layout" path="M -0.00086 3.321E-6 C 0.00313 -0.03631 0.00886 -0.09159 -0.01753 -0.11494 C -0.02447 -0.12905 -0.01666 -0.11494 -0.02586 -0.12581 C -0.04305 -0.14593 -0.02951 -0.13391 -0.04097 -0.14362 C -0.04513 -0.15195 -0.05034 -0.16513 -0.0559 -0.17253 C -0.0585 -0.176 -0.06475 -0.17831 -0.06753 -0.18109 C -0.075 -0.18825 -0.06979 -0.18779 -0.0743 -0.18779 " pathEditMode="relative" rAng="0" ptsTypes="ffffff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0" y="-94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607 2.22942E-6 C -0.0033 -0.01342 -0.00677 -0.00162 -2.22222E-6 -0.01434 C 0.00261 -0.01989 0.00747 -0.03099 0.00747 -0.03076 C 0.00955 -0.04024 0.01216 -0.04533 0.0165 -0.05227 C 0.01806 -0.06221 0.01979 -0.06938 0.02275 -0.07863 C 0.02222 -0.1087 0.02934 -0.17854 0.00591 -0.20259 C -2.22222E-6 -0.21693 -0.00798 -0.22271 -0.01666 -0.23104 C -0.01979 -0.23404 -0.02569 -0.24052 -0.02569 -0.24029 " pathEditMode="relative" rAng="0" ptsTypes="fffffffA">
                                      <p:cBhvr>
                                        <p:cTn id="1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3.61111E-6 -0.0104 C -0.00139 -0.01688 -0.00538 -0.02243 -0.00607 -0.0289 C -0.00902 -0.05804 -0.00451 -0.06429 -0.00972 -0.08395 C -0.01389 -0.0999 -0.02395 -0.11817 -0.03125 -0.13297 C -0.03541 -0.15471 -0.03958 -0.1783 -0.04878 -0.19842 C -0.05 -0.2012 -0.05156 -0.20374 -0.05243 -0.20652 C -0.05329 -0.20929 -0.05329 -0.2123 -0.05434 -0.21484 C -0.0559 -0.21854 -0.06024 -0.22479 -0.06024 -0.22456 " pathEditMode="relative" rAng="0" ptsTypes="fffffff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0" y="-10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/>
      <p:bldP spid="25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" y="770890"/>
            <a:ext cx="268541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2420620" y="2494280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澳大利亚的城市</a:t>
            </a:r>
            <a:endParaRPr lang="zh-CN" altLang="en-US" sz="2800" b="1"/>
          </a:p>
        </p:txBody>
      </p:sp>
      <p:pic>
        <p:nvPicPr>
          <p:cNvPr id="57345" name="Picture 2" descr="C:\Users\Administrator\Desktop\a8ec8a13632762d0b1a74d91aaec08fa513dc607.jpga8ec8a13632762d0b1a74d91aaec08fa513dc607"/>
          <p:cNvPicPr>
            <a:picLocks noChangeAspect="1"/>
          </p:cNvPicPr>
          <p:nvPr/>
        </p:nvPicPr>
        <p:blipFill>
          <a:blip r:embed="rId2"/>
          <a:srcRect b="5228"/>
          <a:stretch>
            <a:fillRect/>
          </a:stretch>
        </p:blipFill>
        <p:spPr>
          <a:xfrm>
            <a:off x="3393440" y="220980"/>
            <a:ext cx="8510270" cy="6415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393440" y="22098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堪培拉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995" y="3791585"/>
            <a:ext cx="33064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澳大利亚的</a:t>
            </a:r>
            <a:r>
              <a:rPr lang="zh-CN" altLang="en-US" sz="2400" b="1">
                <a:solidFill>
                  <a:srgbClr val="FF0000"/>
                </a:solidFill>
              </a:rPr>
              <a:t>首都、政治中心</a:t>
            </a:r>
            <a:r>
              <a:rPr lang="zh-CN" altLang="en-US" sz="2400" b="1"/>
              <a:t>，位于澳大利亚东南部山脉区的开阔谷地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" y="770890"/>
            <a:ext cx="268541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2545080" y="2286000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澳大利亚的城市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86995" y="3791585"/>
            <a:ext cx="29057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澳大利亚</a:t>
            </a:r>
            <a:r>
              <a:rPr lang="zh-CN" altLang="en-US" sz="2400" b="1">
                <a:solidFill>
                  <a:srgbClr val="FF0000"/>
                </a:solidFill>
              </a:rPr>
              <a:t>最大城市、最大工业和贸易中心、最大港口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109" name="图片 108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635" y="282575"/>
            <a:ext cx="8554085" cy="606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556635" y="282575"/>
            <a:ext cx="894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悉尼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文本框 11"/>
          <p:cNvSpPr txBox="1"/>
          <p:nvPr/>
        </p:nvSpPr>
        <p:spPr>
          <a:xfrm>
            <a:off x="0" y="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大洋洲</a:t>
            </a:r>
            <a:endParaRPr lang="zh-CN" altLang="en-US" sz="3200" b="1"/>
          </a:p>
        </p:txBody>
      </p:sp>
      <p:sp>
        <p:nvSpPr>
          <p:cNvPr id="16" name="文本框 15"/>
          <p:cNvSpPr txBox="1"/>
          <p:nvPr/>
        </p:nvSpPr>
        <p:spPr>
          <a:xfrm>
            <a:off x="1931035" y="61595"/>
            <a:ext cx="4450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大洋洲中岛国众多，没有内陆国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2315"/>
            <a:ext cx="7841615" cy="482790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8085455" y="0"/>
            <a:ext cx="3592195" cy="10064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4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找一找：</a:t>
            </a:r>
            <a:endParaRPr lang="zh-CN" altLang="en-US" sz="2400" b="1">
              <a:solidFill>
                <a:schemeClr val="tx1"/>
              </a:solidFill>
            </a:endParaRPr>
          </a:p>
          <a:p>
            <a:pPr fontAlgn="auto">
              <a:lnSpc>
                <a:spcPct val="124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大洋洲面积前三位的国家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111490" y="950595"/>
            <a:ext cx="39319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C00000"/>
                </a:solidFill>
              </a:rPr>
              <a:t>澳大利亚</a:t>
            </a:r>
            <a:endParaRPr lang="zh-CN" sz="2400" b="1">
              <a:solidFill>
                <a:srgbClr val="C00000"/>
              </a:solidFill>
            </a:endParaRPr>
          </a:p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C00000"/>
                </a:solidFill>
              </a:rPr>
              <a:t>巴布亚新几内亚</a:t>
            </a:r>
            <a:endParaRPr lang="zh-CN" sz="2400" b="1">
              <a:solidFill>
                <a:srgbClr val="C00000"/>
              </a:solidFill>
            </a:endParaRPr>
          </a:p>
          <a:p>
            <a:pPr fontAlgn="auto">
              <a:lnSpc>
                <a:spcPct val="3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400" b="1">
                <a:solidFill>
                  <a:srgbClr val="C00000"/>
                </a:solidFill>
              </a:rPr>
              <a:t>新西兰</a:t>
            </a:r>
            <a:endParaRPr lang="zh-CN" sz="2400" b="1">
              <a:solidFill>
                <a:srgbClr val="C00000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 rot="21360000">
            <a:off x="2027555" y="2688590"/>
            <a:ext cx="1409700" cy="586740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 rot="21180000">
            <a:off x="1216025" y="3639185"/>
            <a:ext cx="1988185" cy="121094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 rot="19440000">
            <a:off x="3811270" y="4794885"/>
            <a:ext cx="1409700" cy="586740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085455" y="2125345"/>
            <a:ext cx="40182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澳大利亚大陆</a:t>
            </a:r>
            <a:r>
              <a:rPr lang="en-US" altLang="zh-CN" sz="2400" b="1">
                <a:solidFill>
                  <a:srgbClr val="FF0000"/>
                </a:solidFill>
              </a:rPr>
              <a:t>+</a:t>
            </a:r>
            <a:r>
              <a:rPr lang="zh-CN" altLang="en-US" sz="2400" b="1">
                <a:solidFill>
                  <a:srgbClr val="FF0000"/>
                </a:solidFill>
              </a:rPr>
              <a:t>塔斯马尼亚岛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128635" y="3198495"/>
            <a:ext cx="17068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新几内亚岛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92135" y="4271645"/>
            <a:ext cx="15798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南岛</a:t>
            </a:r>
            <a:r>
              <a:rPr lang="en-US" altLang="zh-CN" sz="2400" b="1">
                <a:solidFill>
                  <a:srgbClr val="FF0000"/>
                </a:solidFill>
              </a:rPr>
              <a:t>+</a:t>
            </a:r>
            <a:r>
              <a:rPr lang="zh-CN" altLang="en-US" sz="2400" b="1">
                <a:solidFill>
                  <a:srgbClr val="FF0000"/>
                </a:solidFill>
              </a:rPr>
              <a:t>北岛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92135" y="5445760"/>
            <a:ext cx="3767455" cy="1198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sz="2400" b="1">
                <a:solidFill>
                  <a:srgbClr val="FF0000"/>
                </a:solidFill>
              </a:rPr>
              <a:t>密克罗尼西亚</a:t>
            </a:r>
            <a:r>
              <a:rPr lang="en-US" sz="2400" b="1">
                <a:solidFill>
                  <a:srgbClr val="FF0000"/>
                </a:solidFill>
              </a:rPr>
              <a:t>+</a:t>
            </a:r>
            <a:r>
              <a:rPr sz="2400" b="1">
                <a:solidFill>
                  <a:srgbClr val="FF0000"/>
                </a:solidFill>
              </a:rPr>
              <a:t>美拉尼西亚</a:t>
            </a:r>
            <a:r>
              <a:rPr lang="en-US" sz="2400" b="1">
                <a:solidFill>
                  <a:srgbClr val="FF0000"/>
                </a:solidFill>
              </a:rPr>
              <a:t>+</a:t>
            </a:r>
            <a:r>
              <a:rPr sz="2400" b="1">
                <a:solidFill>
                  <a:srgbClr val="FF0000"/>
                </a:solidFill>
              </a:rPr>
              <a:t>波利尼西亚</a:t>
            </a:r>
            <a:endParaRPr sz="2400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175625" y="4858385"/>
            <a:ext cx="16598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00000"/>
              </a:lnSpc>
            </a:pPr>
            <a:r>
              <a:rPr lang="zh-CN" sz="2400" b="1">
                <a:solidFill>
                  <a:srgbClr val="C00000"/>
                </a:solidFill>
                <a:sym typeface="+mn-ea"/>
              </a:rPr>
              <a:t>三大岛群</a:t>
            </a:r>
            <a:endParaRPr lang="zh-CN" altLang="en-US" sz="2400" b="1">
              <a:solidFill>
                <a:srgbClr val="C00000"/>
              </a:solidFill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15160" y="15417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密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402840" y="15417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克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90520" y="15417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罗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285490" y="166497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尼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676650" y="18084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68140" y="2125345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689225" y="240919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美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112770" y="25323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拉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544570" y="264033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尼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12235" y="275209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399915" y="2869565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517005" y="273812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尼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99250" y="332994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7068185" y="397637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亚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312535" y="214630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利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902960" y="1554480"/>
            <a:ext cx="487680" cy="460375"/>
          </a:xfrm>
          <a:prstGeom prst="rect">
            <a:avLst/>
          </a:prstGeom>
          <a:ln w="3810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波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7969250" y="1471295"/>
            <a:ext cx="4222115" cy="5276215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右箭头 52"/>
          <p:cNvSpPr/>
          <p:nvPr/>
        </p:nvSpPr>
        <p:spPr>
          <a:xfrm>
            <a:off x="5822950" y="5790565"/>
            <a:ext cx="1675130" cy="784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200910" y="5891530"/>
            <a:ext cx="34391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2">
                    <a:lumMod val="75000"/>
                  </a:schemeClr>
                </a:solidFill>
                <a:latin typeface="华文隶书" panose="02010800040101010101" charset="-122"/>
                <a:ea typeface="华文隶书" panose="02010800040101010101" charset="-122"/>
              </a:rPr>
              <a:t>大洋洲的全部组成</a:t>
            </a:r>
            <a:endParaRPr lang="zh-CN" altLang="en-US" sz="3200" b="1">
              <a:solidFill>
                <a:schemeClr val="accent2">
                  <a:lumMod val="75000"/>
                </a:schemeClr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98880" y="1412240"/>
            <a:ext cx="5179060" cy="2953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/>
              <a:t>大洋洲中</a:t>
            </a:r>
            <a:r>
              <a:rPr lang="zh-CN" altLang="en-US" sz="2800" b="1">
                <a:solidFill>
                  <a:srgbClr val="FF0000"/>
                </a:solidFill>
              </a:rPr>
              <a:t>群岛</a:t>
            </a:r>
            <a:r>
              <a:rPr lang="zh-CN" altLang="en-US" sz="2800" b="1"/>
              <a:t>与</a:t>
            </a:r>
            <a:r>
              <a:rPr lang="zh-CN" altLang="en-US" sz="2800" b="1">
                <a:solidFill>
                  <a:srgbClr val="FF0000"/>
                </a:solidFill>
              </a:rPr>
              <a:t>岛群</a:t>
            </a:r>
            <a:r>
              <a:rPr lang="zh-CN" altLang="en-US" sz="2800" b="1"/>
              <a:t>的辨析</a:t>
            </a:r>
            <a:endParaRPr lang="zh-CN" altLang="en-US" sz="2800" b="1"/>
          </a:p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群岛：</a:t>
            </a:r>
            <a:r>
              <a:rPr lang="zh-CN" altLang="en-US" sz="2400"/>
              <a:t>自身由多个岛屿组成的单个</a:t>
            </a:r>
            <a:r>
              <a:rPr lang="zh-CN" altLang="en-US" sz="2400">
                <a:sym typeface="+mn-ea"/>
              </a:rPr>
              <a:t>国家或地区。</a:t>
            </a:r>
            <a:endParaRPr lang="zh-CN" altLang="en-US" sz="2400" b="1"/>
          </a:p>
          <a:p>
            <a:pPr algn="l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岛群：</a:t>
            </a:r>
            <a:r>
              <a:rPr lang="zh-CN" altLang="en-US" sz="2400"/>
              <a:t>由多个群岛及其他细小岛屿组成的区域。</a:t>
            </a:r>
            <a:endParaRPr lang="zh-CN" altLang="en-US" sz="2400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2" grpId="0" bldLvl="0" animBg="1"/>
      <p:bldP spid="20" grpId="0" bldLvl="0" animBg="1"/>
      <p:bldP spid="19" grpId="0"/>
      <p:bldP spid="24" grpId="0" bldLvl="0" animBg="1"/>
      <p:bldP spid="25" grpId="0" animBg="1"/>
      <p:bldP spid="26" grpId="0" animBg="1"/>
      <p:bldP spid="27" grpId="0" animBg="1"/>
      <p:bldP spid="31" grpId="0"/>
      <p:bldP spid="33" grpId="0" animBg="1"/>
      <p:bldP spid="32" grpId="0" animBg="1"/>
      <p:bldP spid="35" grpId="0" animBg="1"/>
      <p:bldP spid="34" grpId="0" animBg="1"/>
      <p:bldP spid="36" grpId="0" animBg="1"/>
      <p:bldP spid="37" grpId="0" animBg="1"/>
      <p:bldP spid="38" grpId="1" animBg="1"/>
      <p:bldP spid="39" grpId="1" bldLvl="0" animBg="1"/>
      <p:bldP spid="40" grpId="0" bldLvl="0" animBg="1"/>
      <p:bldP spid="41" grpId="0" bldLvl="0" animBg="1"/>
      <p:bldP spid="46" grpId="0" bldLvl="0" animBg="1"/>
      <p:bldP spid="47" grpId="0" bldLvl="0" animBg="1"/>
      <p:bldP spid="48" grpId="0" bldLvl="0" animBg="1"/>
      <p:bldP spid="49" grpId="0" bldLvl="0" animBg="1"/>
      <p:bldP spid="50" grpId="0" bldLvl="0" animBg="1"/>
      <p:bldP spid="51" grpId="0" bldLvl="0" animBg="1"/>
      <p:bldP spid="29" grpId="0" animBg="1"/>
      <p:bldP spid="54" grpId="0"/>
      <p:bldP spid="53" grpId="0" animBg="1"/>
      <p:bldP spid="52" grpId="0" animBg="1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" y="770890"/>
            <a:ext cx="268541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2182495" y="2603500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澳大利亚的城市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303530" y="3764915"/>
            <a:ext cx="25850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澳大利亚</a:t>
            </a:r>
            <a:r>
              <a:rPr lang="zh-CN" altLang="en-US" sz="2400" b="1">
                <a:solidFill>
                  <a:srgbClr val="FF0000"/>
                </a:solidFill>
              </a:rPr>
              <a:t>第二大城市</a:t>
            </a:r>
            <a:r>
              <a:rPr lang="zh-CN" altLang="en-US" sz="2400" b="1">
                <a:solidFill>
                  <a:schemeClr val="tx1"/>
                </a:solidFill>
              </a:rPr>
              <a:t>，</a:t>
            </a:r>
            <a:r>
              <a:rPr lang="zh-CN" altLang="en-US" sz="2400" b="1">
                <a:solidFill>
                  <a:srgbClr val="FF0000"/>
                </a:solidFill>
              </a:rPr>
              <a:t>文化中心</a:t>
            </a:r>
            <a:r>
              <a:rPr lang="zh-CN" altLang="en-US" sz="1600"/>
              <a:t>。</a:t>
            </a:r>
            <a:endParaRPr lang="zh-CN" altLang="en-US" sz="1600"/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3520440" y="431165"/>
            <a:ext cx="8671560" cy="5727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520440" y="43116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墨尔本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" y="770890"/>
            <a:ext cx="268541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椭圆 1"/>
          <p:cNvSpPr/>
          <p:nvPr/>
        </p:nvSpPr>
        <p:spPr>
          <a:xfrm>
            <a:off x="1482090" y="1505585"/>
            <a:ext cx="127000" cy="1270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澳大利亚的城市</a:t>
            </a:r>
            <a:endParaRPr lang="zh-CN" altLang="en-US" sz="2800" b="1"/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3465195" y="313690"/>
            <a:ext cx="8726805" cy="60051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465195" y="313690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艾尔斯岩石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0" y="3773805"/>
            <a:ext cx="31489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坐落于宽阔平坦的沙漠之中，高达</a:t>
            </a:r>
            <a:r>
              <a:rPr lang="en-US" altLang="zh-CN" sz="2400" b="1"/>
              <a:t>335</a:t>
            </a:r>
            <a:r>
              <a:rPr lang="zh-CN" altLang="en-US" sz="2400" b="1"/>
              <a:t>米，是世界上最大的独块岩石</a:t>
            </a:r>
            <a:r>
              <a:rPr lang="zh-CN" altLang="en-US" sz="1600"/>
              <a:t>。</a:t>
            </a:r>
            <a:endParaRPr lang="zh-CN" altLang="en-US" sz="16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203200" y="770890"/>
            <a:ext cx="2685415" cy="2422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0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澳大利亚的城市</a:t>
            </a:r>
            <a:endParaRPr lang="zh-CN" altLang="en-US" sz="2800" b="1"/>
          </a:p>
        </p:txBody>
      </p:sp>
      <p:pic>
        <p:nvPicPr>
          <p:cNvPr id="114" name="图片 113"/>
          <p:cNvPicPr/>
          <p:nvPr/>
        </p:nvPicPr>
        <p:blipFill>
          <a:blip r:embed="rId2"/>
          <a:stretch>
            <a:fillRect/>
          </a:stretch>
        </p:blipFill>
        <p:spPr>
          <a:xfrm>
            <a:off x="3550285" y="725805"/>
            <a:ext cx="8578215" cy="5405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550285" y="72580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大堡礁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200" y="3347085"/>
            <a:ext cx="33064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坐落于</a:t>
            </a:r>
            <a:r>
              <a:rPr lang="zh-CN" sz="2400" b="1"/>
              <a:t>澳大利亚东北部沿海，南北绵延分布着一系列珊瑚群岛，是</a:t>
            </a:r>
            <a:r>
              <a:rPr lang="zh-CN" sz="2400" b="1">
                <a:solidFill>
                  <a:srgbClr val="FF0000"/>
                </a:solidFill>
              </a:rPr>
              <a:t>世界上最大的珊瑚礁群</a:t>
            </a:r>
            <a:r>
              <a:rPr lang="zh-CN" altLang="en-US" sz="2400"/>
              <a:t>。</a:t>
            </a:r>
            <a:endParaRPr lang="zh-CN" altLang="en-US" sz="2400"/>
          </a:p>
        </p:txBody>
      </p:sp>
      <p:sp>
        <p:nvSpPr>
          <p:cNvPr id="7" name="椭圆 6"/>
          <p:cNvSpPr/>
          <p:nvPr/>
        </p:nvSpPr>
        <p:spPr>
          <a:xfrm rot="19620000">
            <a:off x="2312035" y="756285"/>
            <a:ext cx="236220" cy="97980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191760" y="0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本章小结</a:t>
            </a:r>
            <a:endParaRPr 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左大括号 3"/>
          <p:cNvSpPr/>
          <p:nvPr/>
        </p:nvSpPr>
        <p:spPr>
          <a:xfrm>
            <a:off x="965835" y="584200"/>
            <a:ext cx="207010" cy="607758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72845" y="1086485"/>
            <a:ext cx="15113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/>
              <a:t>“</a:t>
            </a:r>
            <a:r>
              <a:rPr lang="zh-CN" altLang="en-US" sz="2800" b="1"/>
              <a:t>骑在羊背上的国家</a:t>
            </a:r>
            <a:r>
              <a:rPr lang="en-US" altLang="zh-CN" sz="2800" b="1"/>
              <a:t>”</a:t>
            </a:r>
            <a:endParaRPr lang="en-US" altLang="zh-CN" sz="2800" b="1"/>
          </a:p>
        </p:txBody>
      </p:sp>
      <p:sp>
        <p:nvSpPr>
          <p:cNvPr id="6" name="左大括号 5"/>
          <p:cNvSpPr/>
          <p:nvPr/>
        </p:nvSpPr>
        <p:spPr>
          <a:xfrm>
            <a:off x="2684145" y="583565"/>
            <a:ext cx="198755" cy="4102100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82900" y="1782445"/>
            <a:ext cx="23380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世界上草原面积最大的国家</a:t>
            </a:r>
            <a:endParaRPr lang="zh-CN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2821940" y="4274185"/>
            <a:ext cx="6442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羊毛、羊肉产量和出口量位居世界第一</a:t>
            </a:r>
            <a:endParaRPr lang="zh-CN" sz="2400" b="1"/>
          </a:p>
        </p:txBody>
      </p:sp>
      <p:sp>
        <p:nvSpPr>
          <p:cNvPr id="10" name="左大括号 9"/>
          <p:cNvSpPr/>
          <p:nvPr/>
        </p:nvSpPr>
        <p:spPr>
          <a:xfrm>
            <a:off x="5307330" y="676275"/>
            <a:ext cx="215900" cy="318071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523230" y="583565"/>
            <a:ext cx="1846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气候：大部分地区干热</a:t>
            </a:r>
            <a:endParaRPr lang="zh-CN" sz="2400" b="1"/>
          </a:p>
        </p:txBody>
      </p:sp>
      <p:sp>
        <p:nvSpPr>
          <p:cNvPr id="12" name="左大括号 11"/>
          <p:cNvSpPr/>
          <p:nvPr/>
        </p:nvSpPr>
        <p:spPr>
          <a:xfrm>
            <a:off x="7571105" y="582930"/>
            <a:ext cx="86360" cy="119951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806055" y="366395"/>
            <a:ext cx="3020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南回归线穿过其中部</a:t>
            </a:r>
            <a:endParaRPr lang="zh-CN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7804785" y="967105"/>
            <a:ext cx="438721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独占一块大陆</a:t>
            </a:r>
            <a:r>
              <a:rPr lang="en-US" altLang="zh-CN" sz="2400" b="1"/>
              <a:t>—</a:t>
            </a:r>
            <a:r>
              <a:rPr lang="en-US" altLang="zh-CN" sz="2800" b="1"/>
              <a:t>“</a:t>
            </a:r>
            <a:r>
              <a:rPr lang="zh-CN" altLang="en-US" sz="2800" b="1"/>
              <a:t>世界活化石博物馆</a:t>
            </a:r>
            <a:r>
              <a:rPr lang="en-US" altLang="zh-CN" sz="2800" b="1"/>
              <a:t>”</a:t>
            </a:r>
            <a:endParaRPr lang="en-US" altLang="zh-CN" sz="2800" b="1"/>
          </a:p>
        </p:txBody>
      </p:sp>
      <p:sp>
        <p:nvSpPr>
          <p:cNvPr id="15" name="文本框 14"/>
          <p:cNvSpPr txBox="1"/>
          <p:nvPr/>
        </p:nvSpPr>
        <p:spPr>
          <a:xfrm>
            <a:off x="5522595" y="2821305"/>
            <a:ext cx="6669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地形</a:t>
            </a:r>
            <a:endParaRPr lang="zh-CN" sz="2400" b="1"/>
          </a:p>
        </p:txBody>
      </p:sp>
      <p:sp>
        <p:nvSpPr>
          <p:cNvPr id="16" name="文本框 15"/>
          <p:cNvSpPr txBox="1"/>
          <p:nvPr/>
        </p:nvSpPr>
        <p:spPr>
          <a:xfrm>
            <a:off x="1172845" y="5012055"/>
            <a:ext cx="35210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/>
              <a:t>“</a:t>
            </a:r>
            <a:r>
              <a:rPr lang="zh-CN" altLang="en-US" sz="2800" b="1"/>
              <a:t>坐在矿车上的国家</a:t>
            </a:r>
            <a:r>
              <a:rPr lang="en-US" altLang="zh-CN" sz="2800" b="1"/>
              <a:t>”</a:t>
            </a:r>
            <a:endParaRPr lang="en-US" altLang="zh-CN" sz="2800" b="1"/>
          </a:p>
        </p:txBody>
      </p:sp>
      <p:sp>
        <p:nvSpPr>
          <p:cNvPr id="17" name="左大括号 16"/>
          <p:cNvSpPr/>
          <p:nvPr/>
        </p:nvSpPr>
        <p:spPr>
          <a:xfrm>
            <a:off x="6403340" y="2571115"/>
            <a:ext cx="109220" cy="1381125"/>
          </a:xfrm>
          <a:prstGeom prst="leftBrac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529070" y="2291080"/>
            <a:ext cx="557403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ym typeface="+mn-ea"/>
              </a:rPr>
              <a:t>西部高原，中部平原（大自流盆地地下水提供牲畜水源），东部大分水岭</a:t>
            </a:r>
            <a:endParaRPr lang="zh-CN" altLang="en-US" sz="2400" b="1"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29070" y="3704590"/>
            <a:ext cx="2926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ym typeface="+mn-ea"/>
              </a:rPr>
              <a:t>高原、平原面积广大</a:t>
            </a:r>
            <a:endParaRPr lang="zh-CN" altLang="en-US" sz="2400" b="1"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795520" y="5058410"/>
            <a:ext cx="7158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煤、铁矿石丰富，其产量和出口量位于世界前列</a:t>
            </a:r>
            <a:endParaRPr lang="zh-CN" sz="2400" b="1"/>
          </a:p>
        </p:txBody>
      </p:sp>
      <p:sp>
        <p:nvSpPr>
          <p:cNvPr id="21" name="文本框 20"/>
          <p:cNvSpPr txBox="1"/>
          <p:nvPr/>
        </p:nvSpPr>
        <p:spPr>
          <a:xfrm>
            <a:off x="1286510" y="5924550"/>
            <a:ext cx="128460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800" b="1"/>
              <a:t>城市</a:t>
            </a:r>
            <a:endParaRPr lang="zh-CN" sz="2800" b="1"/>
          </a:p>
        </p:txBody>
      </p:sp>
      <p:sp>
        <p:nvSpPr>
          <p:cNvPr id="22" name="文本框 21"/>
          <p:cNvSpPr txBox="1"/>
          <p:nvPr/>
        </p:nvSpPr>
        <p:spPr>
          <a:xfrm>
            <a:off x="2570480" y="5703570"/>
            <a:ext cx="962152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主要集中在东南部</a:t>
            </a:r>
            <a:r>
              <a:rPr lang="en-US" altLang="zh-CN" sz="2400" b="1"/>
              <a:t>——</a:t>
            </a:r>
            <a:r>
              <a:rPr lang="zh-CN" altLang="en-US" sz="2400" b="1"/>
              <a:t>堪培拉（首都）、悉尼（最大城市、最大港口、最大工业与贸易中心）</a:t>
            </a:r>
            <a:endParaRPr lang="zh-CN" altLang="en-US" sz="2400" b="1"/>
          </a:p>
        </p:txBody>
      </p:sp>
      <p:sp>
        <p:nvSpPr>
          <p:cNvPr id="23" name="文本框 22"/>
          <p:cNvSpPr txBox="1"/>
          <p:nvPr/>
        </p:nvSpPr>
        <p:spPr>
          <a:xfrm>
            <a:off x="82550" y="1915160"/>
            <a:ext cx="76962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3600" b="1"/>
              <a:t>澳大利亚</a:t>
            </a:r>
            <a:endParaRPr lang="zh-CN" sz="3600" b="1"/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3990" y="805180"/>
            <a:ext cx="64306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澳大利亚大陆由于四面环海，气候较湿润。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73990" y="1379220"/>
            <a:ext cx="4297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澳大利亚是一个移民国家。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73990" y="1953260"/>
            <a:ext cx="11922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大堡礁位于澳大利亚东南部海岸外侧，南北延伸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2000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多千米。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604635" y="52197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287520" y="1326515"/>
            <a:ext cx="3968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√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56675" y="1892300"/>
            <a:ext cx="4146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lvl="0" algn="l">
              <a:buClrTx/>
              <a:buSzTx/>
              <a:buFontTx/>
            </a:pPr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  <a:sym typeface="+mn-ea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544185" y="752475"/>
            <a:ext cx="7924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干旱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371215" y="1953260"/>
            <a:ext cx="109982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东北部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304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练习册</a:t>
            </a:r>
            <a:r>
              <a:rPr lang="en-US" altLang="zh-CN" sz="2800" b="1"/>
              <a:t>P31</a:t>
            </a:r>
            <a:r>
              <a:rPr lang="zh-CN" altLang="en-US" sz="2800" b="1"/>
              <a:t>第二大题</a:t>
            </a:r>
            <a:endParaRPr lang="zh-CN" altLang="en-US" sz="2800" b="1"/>
          </a:p>
        </p:txBody>
      </p:sp>
      <p:sp>
        <p:nvSpPr>
          <p:cNvPr id="5" name="文本框 4"/>
          <p:cNvSpPr txBox="1"/>
          <p:nvPr/>
        </p:nvSpPr>
        <p:spPr>
          <a:xfrm>
            <a:off x="173990" y="2527300"/>
            <a:ext cx="52114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澳大利亚最大的港口城市是悉尼。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990" y="3101340"/>
            <a:ext cx="82594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澳大利亚的人口和经济中心主要集中在东南部沿海地区。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3990" y="3629025"/>
            <a:ext cx="119221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澳大利亚中部平原降水丰富，可供牲畜饮水，为畜牧业的发展提供了有利的自然条件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18500" y="286067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8585" y="231394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205210" y="294767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094990" y="3615690"/>
            <a:ext cx="176593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地下水丰富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3990" y="4218940"/>
            <a:ext cx="61258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澳大利亚是世界上草原面积最大的国家。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73990" y="4751070"/>
            <a:ext cx="67354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澳大利亚煤和铁矿石的出口量均居世界首位。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3990" y="5278120"/>
            <a:ext cx="119221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9.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澳大利亚有许多古老动植物的主要原因是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亿年前它同其他大陆分离，孤立存在，并且长期以来自然条件比较单一，演化缓慢。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09435" y="569785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01410" y="405638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01510" y="456057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57165" y="4714240"/>
            <a:ext cx="14605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世界前列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 bldLvl="0" animBg="1"/>
      <p:bldP spid="31" grpId="0" bldLvl="0" animBg="1"/>
      <p:bldP spid="9" grpId="0"/>
      <p:bldP spid="10" grpId="0"/>
      <p:bldP spid="11" grpId="0"/>
      <p:bldP spid="12" grpId="0" bldLvl="0" animBg="1"/>
      <p:bldP spid="16" grpId="0"/>
      <p:bldP spid="17" grpId="0"/>
      <p:bldP spid="18" grpId="0"/>
      <p:bldP spid="19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128260" y="1403985"/>
            <a:ext cx="4638040" cy="45231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）袋鼠的故乡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）长绒棉生产闻名于世的国家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）世界上多火山和地震的国家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）连接红海和地中海的运河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）亚洲耕地最多的国家的首都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）最大城市是柏林的国家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785" y="1579245"/>
            <a:ext cx="223012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Asia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Suez Canel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Japan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Egypt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⑤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Australia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23820" y="1579245"/>
            <a:ext cx="2160270" cy="37846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⑥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Germany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⑦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Nile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⑧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Europe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⑨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New Delhi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20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⑩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France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860" y="1895475"/>
            <a:ext cx="152463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亚洲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3715" y="2613025"/>
            <a:ext cx="20135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苏伊士运河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0860" y="3330575"/>
            <a:ext cx="128714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日本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3870" y="4089400"/>
            <a:ext cx="128714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埃及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7995" y="4848225"/>
            <a:ext cx="164973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澳大利亚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67050" y="4820920"/>
            <a:ext cx="11372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法国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22600" y="4105910"/>
            <a:ext cx="16706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新德里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68320" y="3359150"/>
            <a:ext cx="128270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欧洲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67050" y="2613025"/>
            <a:ext cx="152146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尼罗河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068320" y="1893570"/>
            <a:ext cx="152082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德国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71765" y="1579245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⑤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66300" y="2224405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④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766300" y="3148965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③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17075" y="3921125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②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942830" y="4636135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⑨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26220" y="5281930"/>
            <a:ext cx="64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⑥</a:t>
            </a:r>
            <a:endParaRPr lang="zh-CN" altLang="en-US" sz="36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0"/>
            <a:ext cx="3304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练习册</a:t>
            </a:r>
            <a:r>
              <a:rPr lang="en-US" altLang="zh-CN" sz="2800" b="1"/>
              <a:t>P32</a:t>
            </a:r>
            <a:r>
              <a:rPr lang="zh-CN" altLang="en-US" sz="2800" b="1"/>
              <a:t>第四大题</a:t>
            </a:r>
            <a:endParaRPr lang="zh-CN" altLang="en-US" sz="2800" b="1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62560" y="847090"/>
          <a:ext cx="11576685" cy="503872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2498725"/>
                <a:gridCol w="4538980"/>
                <a:gridCol w="4538980"/>
              </a:tblGrid>
              <a:tr h="1007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国名</a:t>
                      </a:r>
                      <a:endParaRPr lang="zh-CN" altLang="en-US" sz="28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澳大利亚</a:t>
                      </a:r>
                      <a:endParaRPr lang="zh-CN" altLang="en-US" sz="28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巴西</a:t>
                      </a:r>
                      <a:endParaRPr lang="zh-CN" altLang="en-US" sz="28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07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面积和人口</a:t>
                      </a:r>
                      <a:endParaRPr lang="zh-CN" altLang="en-US" sz="2400" b="1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07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主要的出口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农牧产品</a:t>
                      </a:r>
                      <a:endParaRPr lang="zh-CN" altLang="en-US" sz="2400" b="1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07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主要的出口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矿产品</a:t>
                      </a:r>
                      <a:endParaRPr lang="zh-CN" altLang="en-US" sz="2400" b="1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0077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首都和</a:t>
                      </a:r>
                      <a:endParaRPr lang="zh-CN" altLang="en-US" sz="2400" b="1"/>
                    </a:p>
                    <a:p>
                      <a:pPr algn="ctr">
                        <a:buNone/>
                      </a:pPr>
                      <a:r>
                        <a:rPr lang="zh-CN" altLang="en-US" sz="2400" b="1"/>
                        <a:t>最大城市、港口</a:t>
                      </a:r>
                      <a:endParaRPr lang="zh-CN" altLang="en-US" sz="2400" b="1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 anchor="ctr" anchorCtr="0">
                    <a:lnL w="12700">
                      <a:solidFill>
                        <a:schemeClr val="tx1"/>
                      </a:solidFill>
                      <a:prstDash val="solid"/>
                    </a:lnL>
                    <a:lnR w="12700">
                      <a:solidFill>
                        <a:schemeClr val="tx1"/>
                      </a:solidFill>
                      <a:prstDash val="solid"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3199765" y="2160270"/>
            <a:ext cx="36239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面积：第六大国</a:t>
            </a:r>
            <a:r>
              <a:rPr lang="en-US" altLang="zh-CN" sz="2400" b="1" baseline="30000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    </a:t>
            </a:r>
            <a:r>
              <a:rPr lang="zh-CN" altLang="en-US" sz="2400" b="1">
                <a:solidFill>
                  <a:srgbClr val="FF0000"/>
                </a:solidFill>
              </a:rPr>
              <a:t>人口</a:t>
            </a:r>
            <a:r>
              <a:rPr lang="zh-CN" sz="2400" b="1">
                <a:solidFill>
                  <a:srgbClr val="FF0000"/>
                </a:solidFill>
              </a:rPr>
              <a:t>少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755890" y="2160270"/>
            <a:ext cx="36239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sz="2400" b="1">
                <a:solidFill>
                  <a:srgbClr val="FF0000"/>
                </a:solidFill>
              </a:rPr>
              <a:t>面积：</a:t>
            </a:r>
            <a:r>
              <a:rPr lang="zh-CN" sz="2400" b="1">
                <a:solidFill>
                  <a:srgbClr val="FF0000"/>
                </a:solidFill>
                <a:sym typeface="+mn-ea"/>
              </a:rPr>
              <a:t>第五大国</a:t>
            </a:r>
            <a:r>
              <a:rPr lang="en-US" altLang="zh-CN" sz="2400" b="1" baseline="300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    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人口多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091815" y="310578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羊毛、羊肉、牛肉、乳制品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39355" y="3165475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咖啡、甘蔗、柑橘、大豆等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390265" y="417068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煤、铁矿石、铝土矿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10955" y="417068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铁矿石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34665" y="4932680"/>
            <a:ext cx="3230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25000"/>
              </a:lnSpc>
            </a:pPr>
            <a:r>
              <a:rPr lang="zh-CN" sz="2400" b="1">
                <a:solidFill>
                  <a:srgbClr val="FF0000"/>
                </a:solidFill>
              </a:rPr>
              <a:t>首都：堪培拉；</a:t>
            </a:r>
            <a:endParaRPr lang="zh-CN" sz="2400" b="1">
              <a:solidFill>
                <a:srgbClr val="FF0000"/>
              </a:solidFill>
            </a:endParaRPr>
          </a:p>
          <a:p>
            <a:pPr fontAlgn="auto">
              <a:lnSpc>
                <a:spcPct val="125000"/>
              </a:lnSpc>
            </a:pPr>
            <a:r>
              <a:rPr lang="zh-CN" sz="2400" b="1">
                <a:solidFill>
                  <a:srgbClr val="FF0000"/>
                </a:solidFill>
              </a:rPr>
              <a:t>最大城市、港口：悉尼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32320" y="4932680"/>
            <a:ext cx="50596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25000"/>
              </a:lnSpc>
            </a:pPr>
            <a:r>
              <a:rPr lang="zh-CN" sz="2400" b="1">
                <a:solidFill>
                  <a:srgbClr val="FF0000"/>
                </a:solidFill>
              </a:rPr>
              <a:t>首都：巴西利亚；最大城市：圣保罗</a:t>
            </a:r>
            <a:endParaRPr lang="zh-CN" sz="2400" b="1">
              <a:solidFill>
                <a:srgbClr val="FF0000"/>
              </a:solidFill>
            </a:endParaRPr>
          </a:p>
          <a:p>
            <a:pPr fontAlgn="auto">
              <a:lnSpc>
                <a:spcPct val="125000"/>
              </a:lnSpc>
            </a:pPr>
            <a:r>
              <a:rPr lang="zh-CN" sz="2400" b="1">
                <a:solidFill>
                  <a:srgbClr val="FF0000"/>
                </a:solidFill>
              </a:rPr>
              <a:t>最大港口：里约热内卢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33045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练习册</a:t>
            </a:r>
            <a:r>
              <a:rPr lang="en-US" altLang="zh-CN" sz="2800" b="1"/>
              <a:t>P32</a:t>
            </a:r>
            <a:r>
              <a:rPr lang="zh-CN" altLang="en-US" sz="2800" b="1"/>
              <a:t>第三大题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8" grpId="0"/>
      <p:bldP spid="30" grpId="0"/>
      <p:bldP spid="25" grpId="0"/>
      <p:bldP spid="27" grpId="0"/>
      <p:bldP spid="29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副标题 3"/>
          <p:cNvSpPr/>
          <p:nvPr>
            <p:ph type="subTitle" idx="3"/>
            <p:custDataLst>
              <p:tags r:id="rId1"/>
            </p:custDataLst>
          </p:nvPr>
        </p:nvSpPr>
        <p:spPr/>
        <p:txBody>
          <a:bodyPr/>
          <a:p>
            <a:r>
              <a:rPr lang="zh-CN" altLang="en-US" sz="6000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澳大利亚</a:t>
            </a:r>
            <a:endParaRPr lang="zh-CN" altLang="en-US" sz="6000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504315" y="2182183"/>
            <a:ext cx="8890064" cy="1099820"/>
          </a:xfrm>
        </p:spPr>
        <p:txBody>
          <a:bodyPr/>
          <a:p>
            <a:r>
              <a:rPr lang="zh-CN" altLang="en-US">
                <a:solidFill>
                  <a:schemeClr val="lt1"/>
                </a:solidFill>
                <a:latin typeface="华文隶书" panose="02010800040101010101" charset="-122"/>
                <a:ea typeface="华文隶书" panose="02010800040101010101" charset="-122"/>
              </a:rPr>
              <a:t>独占一块大陆的国家</a:t>
            </a:r>
            <a:endParaRPr lang="zh-CN" altLang="en-US">
              <a:solidFill>
                <a:schemeClr val="lt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8014335" y="3088640"/>
            <a:ext cx="4177665" cy="37693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97155"/>
            <a:ext cx="567690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7200" b="1">
                <a:solidFill>
                  <a:schemeClr val="bg1"/>
                </a:solidFill>
                <a:latin typeface="华文隶书" panose="02010800040101010101" charset="-122"/>
                <a:ea typeface="华文隶书" panose="02010800040101010101" charset="-122"/>
              </a:rPr>
              <a:t>（世界唯一）</a:t>
            </a:r>
            <a:endParaRPr lang="zh-CN" altLang="en-US" sz="7200" b="1">
              <a:solidFill>
                <a:schemeClr val="bg1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图示 3"/>
          <p:cNvGraphicFramePr/>
          <p:nvPr/>
        </p:nvGraphicFramePr>
        <p:xfrm>
          <a:off x="1425575" y="680720"/>
          <a:ext cx="9340215" cy="5496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42570" y="392430"/>
            <a:ext cx="10775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华文隶书" panose="02010800040101010101" charset="-122"/>
                <a:ea typeface="华文隶书" panose="02010800040101010101" charset="-122"/>
              </a:rPr>
              <a:t>有关于这个国家</a:t>
            </a:r>
            <a:endParaRPr lang="zh-CN" altLang="en-US" sz="3600" b="1"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zh-CN" altLang="en-US" sz="3600" b="1">
                <a:latin typeface="华文隶书" panose="02010800040101010101" charset="-122"/>
                <a:ea typeface="华文隶书" panose="02010800040101010101" charset="-122"/>
              </a:rPr>
              <a:t>的</a:t>
            </a:r>
            <a:endParaRPr lang="zh-CN" altLang="en-US" sz="3600" b="1"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3650" y="3960495"/>
            <a:ext cx="3956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>
                <a:latin typeface="华文隶书" panose="02010800040101010101" charset="-122"/>
                <a:ea typeface="华文隶书" panose="02010800040101010101" charset="-122"/>
                <a:sym typeface="+mn-ea"/>
              </a:rPr>
              <a:t>一些称号</a:t>
            </a:r>
            <a:endParaRPr lang="zh-CN" altLang="en-US" sz="3600" b="1"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Picture 3" descr="E:\下载资源\初中\七年级下册\人教版七年级下册\7x84\jpg\06701101.jpg06701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6915" y="1098550"/>
            <a:ext cx="5829300" cy="452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世界活化石博物馆</a:t>
            </a:r>
            <a:endParaRPr lang="zh-CN" altLang="en-US" sz="2800" b="1"/>
          </a:p>
        </p:txBody>
      </p:sp>
      <p:pic>
        <p:nvPicPr>
          <p:cNvPr id="10249" name="Picture 13" descr="C:\Users\Administrator\Desktop\timg (3).jpgtimg (3)"/>
          <p:cNvPicPr>
            <a:picLocks noChangeAspect="1"/>
          </p:cNvPicPr>
          <p:nvPr/>
        </p:nvPicPr>
        <p:blipFill>
          <a:blip r:embed="rId2"/>
          <a:srcRect l="12001" r="15851" b="6039"/>
          <a:stretch>
            <a:fillRect/>
          </a:stretch>
        </p:blipFill>
        <p:spPr>
          <a:xfrm>
            <a:off x="60325" y="589915"/>
            <a:ext cx="3307715" cy="2860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50" name="Text Box 14"/>
          <p:cNvSpPr txBox="1"/>
          <p:nvPr/>
        </p:nvSpPr>
        <p:spPr>
          <a:xfrm>
            <a:off x="60325" y="589915"/>
            <a:ext cx="14033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袋鼠</a:t>
            </a:r>
            <a:endParaRPr lang="zh-CN" altLang="en-US" sz="24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339" name="Picture 4" descr="鸸鹋"/>
          <p:cNvPicPr>
            <a:picLocks noChangeAspect="1"/>
          </p:cNvPicPr>
          <p:nvPr/>
        </p:nvPicPr>
        <p:blipFill>
          <a:blip r:embed="rId3"/>
          <a:srcRect b="5997"/>
          <a:stretch>
            <a:fillRect/>
          </a:stretch>
        </p:blipFill>
        <p:spPr>
          <a:xfrm>
            <a:off x="8350885" y="521970"/>
            <a:ext cx="3841115" cy="3173730"/>
          </a:xfrm>
          <a:prstGeom prst="rect">
            <a:avLst/>
          </a:prstGeom>
          <a:noFill/>
          <a:ln w="34925">
            <a:noFill/>
          </a:ln>
        </p:spPr>
      </p:pic>
      <p:sp>
        <p:nvSpPr>
          <p:cNvPr id="5" name="Text Box 8"/>
          <p:cNvSpPr txBox="1"/>
          <p:nvPr/>
        </p:nvSpPr>
        <p:spPr>
          <a:xfrm>
            <a:off x="8350885" y="566103"/>
            <a:ext cx="7924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鸸鹋</a:t>
            </a:r>
            <a:endParaRPr lang="zh-CN" altLang="en-US" sz="24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845" y="3518535"/>
            <a:ext cx="3368675" cy="2861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25000"/>
              </a:lnSpc>
            </a:pPr>
            <a:r>
              <a:rPr lang="zh-CN" altLang="en-US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袋鼠是比较原始的哺乳动物，没有胎盘，幼仔发育不完全，只能产出个“早产儿”，再在体外“育儿袋”里继续发育，直至成熟。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50605" y="3768090"/>
            <a:ext cx="3368675" cy="2861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25000"/>
              </a:lnSpc>
            </a:pPr>
            <a:r>
              <a:rPr lang="zh-CN" altLang="en-US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鸸鹋是现存世上除了驼鸟以外最大的鸟类。据考证，澳洲鸸鹋与恐龙生长于同一个时期，长相一直保持史前时代的形状，没有丝毫变化。</a:t>
            </a:r>
            <a:endParaRPr lang="zh-CN" altLang="en-US" sz="24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6387" name="图片 1" descr="timg (11)"/>
          <p:cNvPicPr>
            <a:picLocks noChangeAspect="1"/>
          </p:cNvPicPr>
          <p:nvPr/>
        </p:nvPicPr>
        <p:blipFill>
          <a:blip r:embed="rId4"/>
          <a:srcRect l="9422" r="20443" b="3647"/>
          <a:stretch>
            <a:fillRect/>
          </a:stretch>
        </p:blipFill>
        <p:spPr>
          <a:xfrm>
            <a:off x="13335" y="3648075"/>
            <a:ext cx="3385185" cy="3100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 Box 14"/>
          <p:cNvSpPr txBox="1"/>
          <p:nvPr/>
        </p:nvSpPr>
        <p:spPr>
          <a:xfrm>
            <a:off x="13335" y="3648075"/>
            <a:ext cx="221361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考拉（树袋熊）</a:t>
            </a:r>
            <a:endParaRPr lang="zh-CN" altLang="en-US" sz="24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0325" y="654050"/>
            <a:ext cx="3368675" cy="28613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25000"/>
              </a:lnSpc>
            </a:pPr>
            <a:r>
              <a:rPr lang="zh-CN" altLang="en-US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考拉是澳大利亚奇特的珍贵原始树栖动物，也是澳大利亚的国宝，属有袋哺乳类。它性情温顺，体态憨厚，每天有</a:t>
            </a:r>
            <a:r>
              <a:rPr lang="en-US" altLang="zh-CN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18</a:t>
            </a:r>
            <a:r>
              <a:rPr lang="zh-CN" altLang="en-US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小时处于睡眠状态。</a:t>
            </a:r>
            <a:endParaRPr lang="zh-CN" altLang="en-US" sz="24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7410" name="Picture 3" descr="platypus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0885" y="3768090"/>
            <a:ext cx="3841750" cy="3161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 Box 8"/>
          <p:cNvSpPr txBox="1"/>
          <p:nvPr/>
        </p:nvSpPr>
        <p:spPr>
          <a:xfrm>
            <a:off x="8350885" y="3767773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p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鸭嘴兽</a:t>
            </a:r>
            <a:endParaRPr lang="zh-CN" altLang="en-US" sz="2400" b="1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6295" y="1406525"/>
            <a:ext cx="3368675" cy="19380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 fontAlgn="auto">
              <a:lnSpc>
                <a:spcPct val="125000"/>
              </a:lnSpc>
            </a:pPr>
            <a:r>
              <a:rPr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鸭嘴兽是现生哺乳类中最原始</a:t>
            </a:r>
            <a:r>
              <a:rPr lang="zh-CN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、最低等</a:t>
            </a:r>
            <a:r>
              <a:rPr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哺乳</a:t>
            </a:r>
            <a:r>
              <a:rPr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动物</a:t>
            </a:r>
            <a:r>
              <a:rPr lang="zh-CN" sz="2400" b="1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之一，未完全进化，种类极少。</a:t>
            </a:r>
            <a:endParaRPr sz="2400" b="1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56915" y="-83185"/>
            <a:ext cx="5697855" cy="64516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这些古老的动物都是澳大利亚所特有的！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742691" y="1374140"/>
            <a:ext cx="4400550" cy="39693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latin typeface="华文中宋" panose="02010600040101010101" charset="-122"/>
                <a:ea typeface="华文中宋" panose="02010600040101010101" charset="-122"/>
              </a:rPr>
              <a:t>一些统计资料</a:t>
            </a:r>
            <a:endParaRPr lang="zh-CN" altLang="en-US" sz="2400" b="1">
              <a:latin typeface="华文中宋" panose="02010600040101010101" charset="-122"/>
              <a:ea typeface="华文中宋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全球的有袋动物</a:t>
            </a:r>
            <a:endParaRPr lang="zh-CN" altLang="en-US" sz="2400" b="1"/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</a:rPr>
              <a:t>大部分分布在澳大利亚</a:t>
            </a:r>
            <a:endParaRPr lang="zh-CN" altLang="en-US" sz="2400"/>
          </a:p>
          <a:p>
            <a:pPr algn="ctr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2.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澳大利亚国内的鸟类约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650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种</a:t>
            </a:r>
            <a:endParaRPr lang="zh-CN" altLang="en-US" sz="2400"/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约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450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种是澳大利亚特有的</a:t>
            </a:r>
            <a:endParaRPr lang="zh-CN" altLang="en-US" sz="2400"/>
          </a:p>
          <a:p>
            <a:pPr algn="ctr" fontAlgn="auto">
              <a:lnSpc>
                <a:spcPct val="150000"/>
              </a:lnSpc>
            </a:pP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3.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澳大利亚植物约</a:t>
            </a:r>
            <a:r>
              <a:rPr lang="en-US" altLang="zh-CN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1.2</a:t>
            </a:r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万种</a:t>
            </a:r>
            <a:endParaRPr lang="zh-CN" altLang="en-US" sz="24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约</a:t>
            </a:r>
            <a:r>
              <a:rPr lang="en-US" altLang="zh-CN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9000</a:t>
            </a:r>
            <a:r>
              <a:rPr lang="zh-CN" altLang="en-US" sz="240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种是其他国家没有的</a:t>
            </a:r>
            <a:endParaRPr lang="zh-CN" altLang="en-US" sz="240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72380" y="6274435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为什么？</a:t>
            </a:r>
            <a:endParaRPr lang="zh-CN" altLang="en-US" sz="32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6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250" grpId="0"/>
      <p:bldP spid="6" grpId="1" animBg="1"/>
      <p:bldP spid="5" grpId="0"/>
      <p:bldP spid="7" grpId="0" animBg="1"/>
      <p:bldP spid="7" grpId="1" animBg="1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3" grpId="0" bldLvl="0" animBg="1"/>
      <p:bldP spid="14" grpId="0" bldLvl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世界活化石博物馆</a:t>
            </a:r>
            <a:endParaRPr lang="zh-CN" altLang="en-US" sz="2800" b="1"/>
          </a:p>
        </p:txBody>
      </p:sp>
      <p:pic>
        <p:nvPicPr>
          <p:cNvPr id="3" name="图片 2" descr="IMG_1096(20211128-20290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6275" y="0"/>
            <a:ext cx="6435725" cy="5826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3605" y="521970"/>
            <a:ext cx="33889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</a:rPr>
              <a:t>澳大利亚的地理位置</a:t>
            </a:r>
            <a:endParaRPr lang="zh-CN" altLang="en-US" sz="2800" b="1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1185545"/>
            <a:ext cx="1990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1.</a:t>
            </a:r>
            <a:r>
              <a:rPr lang="zh-CN" altLang="en-US" sz="2800" b="1"/>
              <a:t>岛屿组成</a:t>
            </a:r>
            <a:endParaRPr lang="zh-CN" altLang="en-US" sz="2800" b="1"/>
          </a:p>
        </p:txBody>
      </p:sp>
      <p:sp>
        <p:nvSpPr>
          <p:cNvPr id="6" name="矩形 5"/>
          <p:cNvSpPr/>
          <p:nvPr/>
        </p:nvSpPr>
        <p:spPr>
          <a:xfrm>
            <a:off x="6026150" y="207010"/>
            <a:ext cx="5895975" cy="415988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074785" y="4648835"/>
            <a:ext cx="2504440" cy="103187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5575" y="1767205"/>
            <a:ext cx="53638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澳大利亚大陆（世界唯一独占一块大陆）</a:t>
            </a:r>
            <a:r>
              <a:rPr lang="en-US" altLang="zh-CN" sz="2400" b="1">
                <a:solidFill>
                  <a:srgbClr val="FF0000"/>
                </a:solidFill>
              </a:rPr>
              <a:t>+</a:t>
            </a:r>
            <a:r>
              <a:rPr lang="zh-CN" altLang="en-US" sz="2400" b="1">
                <a:solidFill>
                  <a:srgbClr val="FF0000"/>
                </a:solidFill>
              </a:rPr>
              <a:t>塔斯马尼亚岛等岛屿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75230" y="1144905"/>
            <a:ext cx="2320290" cy="52197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0070C0"/>
                </a:solidFill>
                <a:latin typeface="华文中宋" panose="02010600040101010101" charset="-122"/>
                <a:ea typeface="华文中宋" panose="02010600040101010101" charset="-122"/>
              </a:rPr>
              <a:t>世界第六大国</a:t>
            </a:r>
            <a:endParaRPr lang="zh-CN" altLang="en-US" sz="2800" b="1">
              <a:solidFill>
                <a:srgbClr val="0070C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0" y="3168015"/>
            <a:ext cx="1990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2.</a:t>
            </a:r>
            <a:r>
              <a:rPr lang="zh-CN" altLang="en-US" sz="2800" b="1"/>
              <a:t>半球位置</a:t>
            </a:r>
            <a:endParaRPr lang="zh-CN" altLang="en-US" sz="2800" b="1"/>
          </a:p>
        </p:txBody>
      </p:sp>
      <p:sp>
        <p:nvSpPr>
          <p:cNvPr id="11" name="文本框 10"/>
          <p:cNvSpPr txBox="1"/>
          <p:nvPr/>
        </p:nvSpPr>
        <p:spPr>
          <a:xfrm>
            <a:off x="155575" y="3620770"/>
            <a:ext cx="23907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</a:rPr>
              <a:t>东半球、南半球</a:t>
            </a:r>
            <a:endParaRPr lang="zh-CN" sz="2400" b="1">
              <a:solidFill>
                <a:srgbClr val="FF0000"/>
              </a:solidFill>
            </a:endParaRPr>
          </a:p>
        </p:txBody>
      </p:sp>
      <p:pic>
        <p:nvPicPr>
          <p:cNvPr id="13" name="图片 12" descr="IMG_1098(20211128-21143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500" y="2350770"/>
            <a:ext cx="7556500" cy="450723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0855960" y="4575810"/>
            <a:ext cx="1264920" cy="134302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4366895"/>
            <a:ext cx="19907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3.</a:t>
            </a:r>
            <a:r>
              <a:rPr lang="zh-CN" altLang="en-US" sz="2800" b="1"/>
              <a:t>海陆位置</a:t>
            </a:r>
            <a:endParaRPr lang="zh-CN" altLang="en-US" sz="2800" b="1"/>
          </a:p>
        </p:txBody>
      </p:sp>
      <p:sp>
        <p:nvSpPr>
          <p:cNvPr id="21" name="文本框 20"/>
          <p:cNvSpPr txBox="1"/>
          <p:nvPr/>
        </p:nvSpPr>
        <p:spPr>
          <a:xfrm>
            <a:off x="155575" y="4872990"/>
            <a:ext cx="31845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</a:rPr>
              <a:t>东临太平洋</a:t>
            </a:r>
            <a:endParaRPr lang="zh-CN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</a:rPr>
              <a:t>西临印度洋</a:t>
            </a:r>
            <a:endParaRPr lang="zh-CN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solidFill>
                  <a:srgbClr val="FF0000"/>
                </a:solidFill>
              </a:rPr>
              <a:t>南与南极洲隔海相望</a:t>
            </a:r>
            <a:endParaRPr lang="zh-CN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5" grpId="0"/>
      <p:bldP spid="9" grpId="0" bldLvl="0" animBg="1"/>
      <p:bldP spid="10" grpId="0"/>
      <p:bldP spid="11" grpId="0"/>
      <p:bldP spid="14" grpId="0" animBg="1"/>
      <p:bldP spid="15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世界活化石博物馆</a:t>
            </a:r>
            <a:endParaRPr lang="zh-CN" altLang="en-US" sz="2800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9455" y="85725"/>
            <a:ext cx="4267200" cy="66865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1518900" y="2996565"/>
            <a:ext cx="509270" cy="38614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800" b="1">
                <a:latin typeface="华文中宋" panose="02010600040101010101" charset="-122"/>
                <a:ea typeface="华文中宋" panose="02010600040101010101" charset="-122"/>
              </a:rPr>
              <a:t>大陆漂移示意图</a:t>
            </a:r>
            <a:endParaRPr lang="zh-CN" altLang="en-US" sz="2800" b="1"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0058400" y="5692140"/>
            <a:ext cx="845820" cy="793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705340" y="3717290"/>
            <a:ext cx="845820" cy="793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62490" y="1454785"/>
            <a:ext cx="845820" cy="7937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494" name="Rectangle 15"/>
          <p:cNvSpPr/>
          <p:nvPr/>
        </p:nvSpPr>
        <p:spPr>
          <a:xfrm>
            <a:off x="365125" y="866140"/>
            <a:ext cx="5577840" cy="1348584"/>
          </a:xfrm>
          <a:prstGeom prst="roundRect">
            <a:avLst/>
          </a:prstGeom>
          <a:solidFill>
            <a:srgbClr val="D798BE"/>
          </a:solidFill>
          <a:ln w="9525">
            <a:noFill/>
          </a:ln>
        </p:spPr>
        <p:txBody>
          <a:bodyPr wrap="square" anchor="t">
            <a:spAutoFit/>
          </a:bodyPr>
          <a:p>
            <a:pPr fontAlgn="base">
              <a:lnSpc>
                <a:spcPct val="150000"/>
              </a:lnSpc>
              <a:spcBef>
                <a:spcPts val="0"/>
              </a:spcBef>
            </a:pPr>
            <a:r>
              <a:rPr lang="zh-CN" altLang="en-US" sz="2400" b="1" strike="noStrike" noProof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澳大利亚大陆大约在什么时候开始与其他大陆完全分离的？</a:t>
            </a:r>
            <a:endParaRPr lang="zh-CN" altLang="en-US" sz="2400" b="1" strike="noStrike" noProof="1" dirty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8865" name="Text Box 17"/>
          <p:cNvSpPr/>
          <p:nvPr/>
        </p:nvSpPr>
        <p:spPr>
          <a:xfrm>
            <a:off x="3901440" y="1593533"/>
            <a:ext cx="1904880" cy="51613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t" anchorCtr="0">
            <a:spAutoFit/>
          </a:bodyPr>
          <a:p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6500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万年前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488" name="Rectangle 9"/>
          <p:cNvSpPr/>
          <p:nvPr/>
        </p:nvSpPr>
        <p:spPr>
          <a:xfrm>
            <a:off x="365125" y="2739390"/>
            <a:ext cx="5626735" cy="1348586"/>
          </a:xfrm>
          <a:prstGeom prst="roundRect">
            <a:avLst/>
          </a:prstGeom>
          <a:solidFill>
            <a:srgbClr val="D798BE"/>
          </a:solidFill>
          <a:ln w="9525">
            <a:noFill/>
          </a:ln>
        </p:spPr>
        <p:txBody>
          <a:bodyPr wrap="square" anchor="t">
            <a:spAutoFit/>
          </a:bodyPr>
          <a:p>
            <a:pPr lvl="0" algn="l" fontAlgn="base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2400" b="1" dirty="0">
                <a:solidFill>
                  <a:schemeClr val="accent4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为什么只有澳大利亚才有如此多的古老生物 ？</a:t>
            </a:r>
            <a:endParaRPr lang="zh-CN" altLang="en-US" sz="2400" b="1" dirty="0">
              <a:solidFill>
                <a:schemeClr val="accent4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8856" name="Rectangle 8"/>
          <p:cNvSpPr/>
          <p:nvPr/>
        </p:nvSpPr>
        <p:spPr>
          <a:xfrm>
            <a:off x="418465" y="4511040"/>
            <a:ext cx="5681980" cy="18064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noFill/>
          </a:ln>
        </p:spPr>
        <p:txBody>
          <a:bodyPr wrap="square" anchor="t" anchorCtr="0">
            <a:spAutoFit/>
          </a:bodyPr>
          <a:p>
            <a:pPr>
              <a:lnSpc>
                <a:spcPct val="100000"/>
              </a:lnSpc>
              <a:spcBef>
                <a:spcPts val="50"/>
              </a:spcBef>
              <a:spcAft>
                <a:spcPts val="0"/>
              </a:spcAft>
            </a:pPr>
            <a:r>
              <a:rPr lang="en-US" altLang="zh-CN" sz="28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en-US" altLang="zh-CN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sz="24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由于长期孤独的存在于南半球的海洋上，阻断了陆路联系，自然条件比较单一，生物进化速度缓慢，且缺少生存的天敌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8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500"/>
                                        <p:tgtEl>
                                          <p:spTgt spid="788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17" grpId="0" animBg="1"/>
      <p:bldP spid="78865" grpId="0" bldLvl="0" animBg="1"/>
      <p:bldP spid="78856" grpId="0" bldLvl="0" animBg="1"/>
      <p:bldP spid="20494" grpId="0" bldLvl="0" animBg="1"/>
      <p:bldP spid="20488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6918325" y="24130"/>
            <a:ext cx="5190490" cy="3242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386715" y="1144270"/>
            <a:ext cx="52451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澳大利亚引以为傲的羊</a:t>
            </a:r>
            <a:endParaRPr lang="zh-CN" altLang="en-US" sz="36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2"/>
          <a:srcRect b="4027"/>
          <a:stretch>
            <a:fillRect/>
          </a:stretch>
        </p:blipFill>
        <p:spPr>
          <a:xfrm>
            <a:off x="7001510" y="3475990"/>
            <a:ext cx="5024755" cy="3272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5840" y="0"/>
            <a:ext cx="532765" cy="680974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p>
            <a:pPr fontAlgn="auto">
              <a:lnSpc>
                <a:spcPct val="12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澳大利亚特色节日</a:t>
            </a:r>
            <a:endParaRPr lang="zh-CN" altLang="en-US" sz="2800" b="1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endParaRPr lang="zh-CN" altLang="en-US" sz="2800" b="1">
              <a:solidFill>
                <a:schemeClr val="bg1"/>
              </a:solidFill>
            </a:endParaRPr>
          </a:p>
          <a:p>
            <a:pPr fontAlgn="auto">
              <a:lnSpc>
                <a:spcPct val="12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剪羊毛节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0790" y="2200910"/>
            <a:ext cx="338899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2060"/>
                </a:solidFill>
                <a:latin typeface="华文隶书" panose="02010800040101010101" charset="-122"/>
                <a:ea typeface="华文隶书" panose="02010800040101010101" charset="-122"/>
              </a:rPr>
              <a:t>羊毛产量世界第一</a:t>
            </a:r>
            <a:endParaRPr lang="zh-CN" altLang="en-US" sz="2800" b="1">
              <a:solidFill>
                <a:srgbClr val="00206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2060"/>
                </a:solidFill>
                <a:latin typeface="华文隶书" panose="02010800040101010101" charset="-122"/>
                <a:ea typeface="华文隶书" panose="02010800040101010101" charset="-122"/>
              </a:rPr>
              <a:t>羊毛出口量世界第一</a:t>
            </a:r>
            <a:endParaRPr lang="zh-CN" altLang="en-US" sz="2800" b="1">
              <a:solidFill>
                <a:srgbClr val="00206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0790" y="4115435"/>
            <a:ext cx="338899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2060"/>
                </a:solidFill>
                <a:latin typeface="华文隶书" panose="02010800040101010101" charset="-122"/>
                <a:ea typeface="华文隶书" panose="02010800040101010101" charset="-122"/>
              </a:rPr>
              <a:t>羊肉产量世界前列</a:t>
            </a:r>
            <a:endParaRPr lang="zh-CN" altLang="en-US" sz="2800" b="1">
              <a:solidFill>
                <a:srgbClr val="002060"/>
              </a:solidFill>
              <a:latin typeface="华文隶书" panose="02010800040101010101" charset="-122"/>
              <a:ea typeface="华文隶书" panose="020108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rgbClr val="002060"/>
                </a:solidFill>
                <a:latin typeface="华文隶书" panose="02010800040101010101" charset="-122"/>
                <a:ea typeface="华文隶书" panose="02010800040101010101" charset="-122"/>
              </a:rPr>
              <a:t>羊肉出口量世界前列</a:t>
            </a:r>
            <a:endParaRPr lang="zh-CN" altLang="en-US" sz="2800" b="1">
              <a:solidFill>
                <a:srgbClr val="002060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" grpId="0"/>
      <p:bldP spid="5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0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骑在羊背上的国家</a:t>
            </a:r>
            <a:endParaRPr lang="en-US" altLang="zh-CN" sz="2800" b="1"/>
          </a:p>
        </p:txBody>
      </p:sp>
      <p:pic>
        <p:nvPicPr>
          <p:cNvPr id="103" name="图片 102"/>
          <p:cNvPicPr/>
          <p:nvPr/>
        </p:nvPicPr>
        <p:blipFill>
          <a:blip r:embed="rId1"/>
          <a:srcRect l="11173" r="53160" b="49057"/>
          <a:stretch>
            <a:fillRect/>
          </a:stretch>
        </p:blipFill>
        <p:spPr>
          <a:xfrm>
            <a:off x="69850" y="598805"/>
            <a:ext cx="1245870" cy="14217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38300" y="1104900"/>
            <a:ext cx="80200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</a:rPr>
              <a:t>澳大利亚的哪些自然条件</a:t>
            </a:r>
            <a:r>
              <a:rPr lang="zh-CN" altLang="en-US" sz="2800" b="1">
                <a:solidFill>
                  <a:srgbClr val="FF0000"/>
                </a:solidFill>
                <a:latin typeface="华文隶书" panose="02010800040101010101" charset="-122"/>
                <a:ea typeface="华文隶书" panose="02010800040101010101" charset="-122"/>
                <a:sym typeface="+mn-ea"/>
              </a:rPr>
              <a:t>利于大规模发展养羊业？</a:t>
            </a:r>
            <a:endParaRPr lang="zh-CN" altLang="en-US" sz="2800" b="1">
              <a:solidFill>
                <a:srgbClr val="FF0000"/>
              </a:solidFill>
              <a:latin typeface="华文隶书" panose="02010800040101010101" charset="-122"/>
              <a:ea typeface="华文隶书" panose="02010800040101010101" charset="-122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33450" y="2447290"/>
            <a:ext cx="2011045" cy="1019810"/>
            <a:chOff x="1276" y="1168"/>
            <a:chExt cx="3022" cy="1264"/>
          </a:xfrm>
        </p:grpSpPr>
        <p:sp>
          <p:nvSpPr>
            <p:cNvPr id="32" name="流程图: 可选过程 31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3" name="流程图: 可选过程 32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353185" y="269621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气候</a:t>
            </a:r>
            <a:endParaRPr lang="zh-CN" altLang="en-US" sz="2800" b="1"/>
          </a:p>
        </p:txBody>
      </p:sp>
      <p:grpSp>
        <p:nvGrpSpPr>
          <p:cNvPr id="8" name="组合 7"/>
          <p:cNvGrpSpPr/>
          <p:nvPr/>
        </p:nvGrpSpPr>
        <p:grpSpPr>
          <a:xfrm>
            <a:off x="5116830" y="2447290"/>
            <a:ext cx="2011045" cy="1019810"/>
            <a:chOff x="1276" y="1168"/>
            <a:chExt cx="3022" cy="1264"/>
          </a:xfrm>
        </p:grpSpPr>
        <p:sp>
          <p:nvSpPr>
            <p:cNvPr id="9" name="流程图: 可选过程 8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流程图: 可选过程 9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535930" y="269875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地形</a:t>
            </a:r>
            <a:endParaRPr lang="zh-CN" altLang="en-US" sz="2800" b="1"/>
          </a:p>
        </p:txBody>
      </p:sp>
      <p:grpSp>
        <p:nvGrpSpPr>
          <p:cNvPr id="12" name="组合 11"/>
          <p:cNvGrpSpPr/>
          <p:nvPr/>
        </p:nvGrpSpPr>
        <p:grpSpPr>
          <a:xfrm>
            <a:off x="9299575" y="2449830"/>
            <a:ext cx="2011045" cy="1019810"/>
            <a:chOff x="1276" y="1168"/>
            <a:chExt cx="3022" cy="1264"/>
          </a:xfrm>
        </p:grpSpPr>
        <p:sp>
          <p:nvSpPr>
            <p:cNvPr id="13" name="流程图: 可选过程 12"/>
            <p:cNvSpPr/>
            <p:nvPr/>
          </p:nvSpPr>
          <p:spPr>
            <a:xfrm>
              <a:off x="1276" y="1168"/>
              <a:ext cx="3022" cy="1264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流程图: 可选过程 13"/>
            <p:cNvSpPr/>
            <p:nvPr/>
          </p:nvSpPr>
          <p:spPr>
            <a:xfrm>
              <a:off x="1543" y="1319"/>
              <a:ext cx="2487" cy="962"/>
            </a:xfrm>
            <a:prstGeom prst="flowChartAlternateProcess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718040" y="2696210"/>
            <a:ext cx="11728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/>
              <a:t>水源</a:t>
            </a:r>
            <a:endParaRPr lang="zh-CN" altLang="en-US" sz="2800" b="1"/>
          </a:p>
        </p:txBody>
      </p:sp>
      <p:pic>
        <p:nvPicPr>
          <p:cNvPr id="104" name="图片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782320" y="3653790"/>
            <a:ext cx="3048000" cy="286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3830320" y="3653790"/>
            <a:ext cx="5320665" cy="28651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4"/>
          <a:stretch>
            <a:fillRect/>
          </a:stretch>
        </p:blipFill>
        <p:spPr>
          <a:xfrm>
            <a:off x="9150985" y="3653790"/>
            <a:ext cx="2054860" cy="29254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4" grpId="0"/>
      <p:bldP spid="11" grpId="0"/>
      <p:bldP spid="15" grpId="0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2_1*i*5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DEC_AREA_ID" val="8950bc5d08ef4753b447dc35309e3ea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faee99004944b9a774e4edce538017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902_1*i*2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a92922b843047849801ad487278436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b0a18cbdd8414f90927240b99cde06"/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01.xml><?xml version="1.0" encoding="utf-8"?>
<p:tagLst xmlns:p="http://schemas.openxmlformats.org/presentationml/2006/main">
  <p:tag name="KSO_WM_SLIDE_BACKGROUND_TYPE" val="belt"/>
</p:tagLst>
</file>

<file path=ppt/tags/tag102.xml><?xml version="1.0" encoding="utf-8"?>
<p:tagLst xmlns:p="http://schemas.openxmlformats.org/presentationml/2006/main">
  <p:tag name="KSO_WM_SLIDE_BACKGROUND_TYPE" val="belt"/>
</p:tagLst>
</file>

<file path=ppt/tags/tag103.xml><?xml version="1.0" encoding="utf-8"?>
<p:tagLst xmlns:p="http://schemas.openxmlformats.org/presentationml/2006/main">
  <p:tag name="KSO_WM_SLIDE_BACKGROUND_TYPE" val="belt"/>
</p:tagLst>
</file>

<file path=ppt/tags/tag104.xml><?xml version="1.0" encoding="utf-8"?>
<p:tagLst xmlns:p="http://schemas.openxmlformats.org/presentationml/2006/main">
  <p:tag name="KSO_WM_SLIDE_BACKGROUND_TYPE" val="belt"/>
</p:tagLst>
</file>

<file path=ppt/tags/tag105.xml><?xml version="1.0" encoding="utf-8"?>
<p:tagLst xmlns:p="http://schemas.openxmlformats.org/presentationml/2006/main">
  <p:tag name="KSO_WM_SLIDE_BACKGROUND_TYPE" val="belt"/>
</p:tagLst>
</file>

<file path=ppt/tags/tag106.xml><?xml version="1.0" encoding="utf-8"?>
<p:tagLst xmlns:p="http://schemas.openxmlformats.org/presentationml/2006/main">
  <p:tag name="KSO_WM_TEMPLATE_CATEGORY" val="custom"/>
  <p:tag name="KSO_WM_TEMPLATE_INDEX" val="20215902"/>
</p:tagLst>
</file>

<file path=ppt/tags/tag107.xml><?xml version="1.0" encoding="utf-8"?>
<p:tagLst xmlns:p="http://schemas.openxmlformats.org/presentationml/2006/main">
  <p:tag name="KSO_WM_TEMPLATE_CATEGORY" val="custom"/>
  <p:tag name="KSO_WM_TEMPLATE_INDEX" val="20215902"/>
</p:tagLst>
</file>

<file path=ppt/tags/tag10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15902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2_1*i*4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2_1*b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3302a865c4d840e69f841d244b38ad03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25b3d887e72646e9a371d381f5080ebf"/>
  <p:tag name="KSO_WM_UNIT_TEXT_FILL_FORE_SCHEMECOLOR_INDEX_BRIGHTNESS" val="0.35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2_1*a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产品品鉴会活动方案"/>
  <p:tag name="KSO_WM_UNIT_DEFAULT_FONT" val="56;72;4"/>
  <p:tag name="KSO_WM_UNIT_BLOCK" val="0"/>
  <p:tag name="KSO_WM_UNIT_DEC_AREA_ID" val="ef91d38a11974a9fb76a894d15768c52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25b3d887e72646e9a371d381f5080ebf"/>
  <p:tag name="KSO_WM_UNIT_TEXT_FILL_FORE_SCHEMECOLOR_INDEX_BRIGHTNESS" val="0.15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15902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15902"/>
  <p:tag name="KSO_WM_SLIDE_LAYOUT" val="a_b"/>
  <p:tag name="KSO_WM_SLIDE_LAYOUT_CNT" val="1_1"/>
  <p:tag name="KSO_WM_CHIP_GROUPID" val="5ebf6661ddc3daf3fef3f760"/>
  <p:tag name="KSO_WM_SLIDE_LAYOUT_INFO" val="{&quot;id&quot;:&quot;2020-11-20T17:06:25&quot;,&quot;maxSize&quot;:{&quot;size1&quot;:46.85064245153357},&quot;minSize&quot;:{&quot;size1&quot;:28.950642451533568},&quot;normalSize&quot;:{&quot;size1&quot;:46.85064245153357},&quot;subLayout&quot;:[{&quot;id&quot;:&quot;2020-11-20T17:06:25&quot;,&quot;margin&quot;:{&quot;bottom&quot;:0.1611490249633789,&quot;left&quot;:4.589639186859131,&quot;right&quot;:4.582406520843506,&quot;top&quot;:5.708842754364014},&quot;type&quot;:0},{&quot;id&quot;:&quot;2020-11-20T17:06:25&quot;,&quot;margin&quot;:{&quot;bottom&quot;:5.708847999572754,&quot;left&quot;:4.589639186859131,&quot;right&quot;:4.582406520843506,&quot;top&quot;:0.19162870943546295},&quot;type&quot;:0}]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TEMPLATE_ASSEMBLE_XID" val="5fb787019532eafaafcd83a7"/>
  <p:tag name="KSO_WM_TEMPLATE_ASSEMBLE_GROUPID" val="5fb480782a846156eda2b283"/>
  <p:tag name="KSO_WM_TEMPLATE_THUMBS_INDEX" val="1、7、39、40、41、46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2_1*b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3302a865c4d840e69f841d244b38ad03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25b3d887e72646e9a371d381f5080ebf"/>
  <p:tag name="KSO_WM_UNIT_TEXT_FILL_FORE_SCHEMECOLOR_INDEX_BRIGHTNESS" val="0.35"/>
  <p:tag name="KSO_WM_UNIT_TEXT_FILL_FORE_SCHEMECOLOR_INDEX" val="13"/>
  <p:tag name="KSO_WM_UNIT_TEXT_FILL_TYPE" val="1"/>
  <p:tag name="KSO_WM_TEMPLATE_ASSEMBLE_XID" val="5fb787019532eafaafcd83a7"/>
  <p:tag name="KSO_WM_TEMPLATE_ASSEMBLE_GROUPID" val="5fb480782a846156eda2b283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2_1*a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产品品鉴会活动方案"/>
  <p:tag name="KSO_WM_UNIT_DEFAULT_FONT" val="56;72;4"/>
  <p:tag name="KSO_WM_UNIT_BLOCK" val="0"/>
  <p:tag name="KSO_WM_UNIT_DEC_AREA_ID" val="ef91d38a11974a9fb76a894d15768c52"/>
  <p:tag name="KSO_WM_CHIP_GROUPID" val="5ebe59c40ac41c4a0a5256aa"/>
  <p:tag name="KSO_WM_CHIP_XID" val="5ebe59c40ac41c4a0a5256ab"/>
  <p:tag name="KSO_WM_CHIP_FILLAREA_FILL_RULE" val="{&quot;fill_align&quot;:&quot;cm&quot;,&quot;fill_mode&quot;:&quot;adaptive&quot;,&quot;sacle_strategy&quot;:&quot;smart&quot;}"/>
  <p:tag name="KSO_WM_ASSEMBLE_CHIP_INDEX" val="25b3d887e72646e9a371d381f5080ebf"/>
  <p:tag name="KSO_WM_UNIT_TEXT_FILL_FORE_SCHEMECOLOR_INDEX_BRIGHTNESS" val="0.15"/>
  <p:tag name="KSO_WM_UNIT_TEXT_FILL_FORE_SCHEMECOLOR_INDEX" val="13"/>
  <p:tag name="KSO_WM_UNIT_TEXT_FILL_TYPE" val="1"/>
  <p:tag name="KSO_WM_TEMPLATE_ASSEMBLE_XID" val="5fb787019532eafaafcd83a7"/>
  <p:tag name="KSO_WM_TEMPLATE_ASSEMBLE_GROUPID" val="5fb480782a846156eda2b283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6.xml><?xml version="1.0" encoding="utf-8"?>
<p:tagLst xmlns:p="http://schemas.openxmlformats.org/presentationml/2006/main">
  <p:tag name="KSO_WM_UNIT_TABLE_BEAUTIFY" val="smartTable{e7c9f4ae-025e-4a07-a310-8f294e80d2fb}"/>
  <p:tag name="TABLE_ENDDRAG_ORIGIN_RECT" val="911*396"/>
  <p:tag name="TABLE_ENDDRAG_RECT" val="16*124*911*396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15902"/>
</p:tagLst>
</file>

<file path=ppt/tags/tag138.xml><?xml version="1.0" encoding="utf-8"?>
<p:tagLst xmlns:p="http://schemas.openxmlformats.org/presentationml/2006/main">
  <p:tag name="COMMONDATA" val="eyJoZGlkIjoiNjZiZjBjN2YyM2Q3YWZkOGVjZTIzYzdkYTU5OGViNmIifQ==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902_2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b480782a846156eda2b283"/>
  <p:tag name="KSO_WM_CHIP_XID" val="5fb480782a846156eda2b285"/>
  <p:tag name="KSO_WM_UNIT_DEC_AREA_ID" val="7087faa5c1ef4449aefc9f29ef05cc8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19a5fbf4e4384b017f2ba6f42411c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40c3614769b14a2d83ec8a2c877bb67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9336461c9947aa9519707491eba2b0"/>
  <p:tag name="KSO_WM_UNIT_TEXT_FILL_FORE_SCHEMECOLOR_INDEX_BRIGHTNESS" val="0"/>
  <p:tag name="KSO_WM_UNIT_TEXT_FILL_FORE_SCHEMECOLOR_INDEX" val="2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014b74507cf4c9d8a7783d8a60fa98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b401598b1f342349a19a6879517ba73"/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2_1*b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b1285467463a48e19ae869ac64755c1b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522934411db49eb97bcacaade70ffcb"/>
  <p:tag name="KSO_WM_UNIT_TEXT_FILL_FORE_SCHEMECOLOR_INDEX_BRIGHTNESS" val="0.35"/>
  <p:tag name="KSO_WM_UNIT_TEXT_FILL_FORE_SCHEMECOLOR_INDEX" val="13"/>
  <p:tag name="KSO_WM_UNIT_TEXT_FILL_TYPE" val="1"/>
  <p:tag name="KSO_WM_TEMPLATE_ASSEMBLE_XID" val="5fb787019532eafaafcd838c"/>
  <p:tag name="KSO_WM_TEMPLATE_ASSEMBLE_GROUPID" val="5fb480782a846156eda2b283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902_1*i*6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2_1*a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889f702e5d404cc2a42560daaf7c0531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d522934411db49eb97bcacaade70ffcb"/>
  <p:tag name="KSO_WM_UNIT_TEXT_FILL_FORE_SCHEMECOLOR_INDEX_BRIGHTNESS" val="0.15"/>
  <p:tag name="KSO_WM_UNIT_TEXT_FILL_FORE_SCHEMECOLOR_INDEX" val="13"/>
  <p:tag name="KSO_WM_UNIT_TEXT_FILL_TYPE" val="1"/>
  <p:tag name="KSO_WM_TEMPLATE_ASSEMBLE_XID" val="5fb787019532eafaafcd838c"/>
  <p:tag name="KSO_WM_TEMPLATE_ASSEMBLE_GROUPID" val="5fb480782a846156eda2b283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hip20215902_2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UNIT_SUBTYPE" val="t"/>
  <p:tag name="KSO_WM_UNIT_TYPE" val="i"/>
  <p:tag name="KSO_WM_UNIT_INDEX" val="1"/>
  <p:tag name="KSO_WM_CHIP_GROUPID" val="5fb480782a846156eda2b283"/>
  <p:tag name="KSO_WM_CHIP_XID" val="5fb480782a846156eda2b285"/>
  <p:tag name="KSO_WM_UNIT_DEC_AREA_ID" val="f571663af0f84f4f858f046128027f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f7955bd718945039a418d0c2b245cc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3261749bcedf40b1b84f24e014f394d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930c088d79f46ed89aaa8d633444f16"/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0"/>
  <p:tag name="KSO_WM_UNIT_ID" val="chip20215902_1*i*10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5"/>
  <p:tag name="KSO_WM_UNIT_ID" val="chip20215902_1*i*5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DEC_AREA_ID" val="8950bc5d08ef4753b447dc35309e3ea4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afaee99004944b9a774e4edce538017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6"/>
  <p:tag name="KSO_WM_UNIT_ID" val="chip20215902_1*i*6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0"/>
  <p:tag name="KSO_WM_UNIT_ID" val="chip20215902_1*i*10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902_1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2_1*i*3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902_1*i*7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902_1*i*8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15902_1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902_1*i*9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1"/>
  <p:tag name="KSO_WM_UNIT_ID" val="chip20215902_1*i*1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2"/>
  <p:tag name="KSO_WM_UNIT_ID" val="chip20215902_1*i*2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4"/>
  <p:tag name="KSO_WM_UNIT_ID" val="chip20215902_1*i*4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15902_1*b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edee2c77c05d43c9bb9f914e18e8d2f1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90d1a1aefe14b32ad53b424e1404843"/>
  <p:tag name="KSO_WM_UNIT_TEXT_FILL_FORE_SCHEMECOLOR_INDEX_BRIGHTNESS" val="0.35"/>
  <p:tag name="KSO_WM_UNIT_TEXT_FILL_FORE_SCHEMECOLOR_INDEX" val="13"/>
  <p:tag name="KSO_WM_UNIT_TEXT_FILL_TYPE" val="1"/>
  <p:tag name="KSO_WM_TEMPLATE_ASSEMBLE_XID" val="5fb787019532eafaafcd83d0"/>
  <p:tag name="KSO_WM_TEMPLATE_ASSEMBLE_GROUPID" val="5fb480782a846156eda2b283"/>
</p:tagLst>
</file>

<file path=ppt/tags/tag4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15902_1*a*1"/>
  <p:tag name="KSO_WM_TEMPLATE_CATEGORY" val="custom"/>
  <p:tag name="KSO_WM_TEMPLATE_INDEX" val="20215902"/>
  <p:tag name="KSO_WM_UNIT_LAYERLEVEL" val="1"/>
  <p:tag name="KSO_WM_TAG_VERSION" val="1.0"/>
  <p:tag name="KSO_WM_BEAUTIFY_FLAG" val="#wm#"/>
  <p:tag name="KSO_WM_UNIT_PRESET_TEXT" val="谢谢观看"/>
  <p:tag name="KSO_WM_UNIT_DEFAULT_FONT" val="60;74;4"/>
  <p:tag name="KSO_WM_UNIT_BLOCK" val="0"/>
  <p:tag name="KSO_WM_UNIT_DEC_AREA_ID" val="31621deb97d94c489677877305697faa"/>
  <p:tag name="KSO_WM_CHIP_GROUPID" val="5ebe4d230ac41c4a0a525649"/>
  <p:tag name="KSO_WM_CHIP_XID" val="5ebe4d230ac41c4a0a52564a"/>
  <p:tag name="KSO_WM_CHIP_FILLAREA_FILL_RULE" val="{&quot;fill_align&quot;:&quot;cm&quot;,&quot;fill_mode&quot;:&quot;adaptive&quot;,&quot;sacle_strategy&quot;:&quot;smart&quot;}"/>
  <p:tag name="KSO_WM_ASSEMBLE_CHIP_INDEX" val="390d1a1aefe14b32ad53b424e1404843"/>
  <p:tag name="KSO_WM_UNIT_TEXT_FILL_FORE_SCHEMECOLOR_INDEX_BRIGHTNESS" val="0.15"/>
  <p:tag name="KSO_WM_UNIT_TEXT_FILL_FORE_SCHEMECOLOR_INDEX" val="13"/>
  <p:tag name="KSO_WM_UNIT_TEXT_FILL_TYPE" val="1"/>
  <p:tag name="KSO_WM_TEMPLATE_ASSEMBLE_XID" val="5fb787019532eafaafcd83d0"/>
  <p:tag name="KSO_WM_TEMPLATE_ASSEMBLE_GROUPID" val="5fb480782a846156eda2b283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93c70e87d8d34e00871e8b341756ac0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5fa60dbba244c429cdacd8aa9ef6280"/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e4244b6fca404fc3b6183356d734099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b33206e012e45a0be93119c2b812d6a"/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SLIDE_BACKGROUND_TYPE" val="general"/>
</p:tagLst>
</file>

<file path=ppt/tags/tag49.xml><?xml version="1.0" encoding="utf-8"?>
<p:tagLst xmlns:p="http://schemas.openxmlformats.org/presentationml/2006/main">
  <p:tag name="KSO_WM_SLIDE_BACKGROUND_TYPE" val="general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3"/>
  <p:tag name="KSO_WM_UNIT_ID" val="chip20215902_1*i*3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50.xml><?xml version="1.0" encoding="utf-8"?>
<p:tagLst xmlns:p="http://schemas.openxmlformats.org/presentationml/2006/main">
  <p:tag name="KSO_WM_SLIDE_BACKGROUND_TYPE" val="general"/>
</p:tagLst>
</file>

<file path=ppt/tags/tag51.xml><?xml version="1.0" encoding="utf-8"?>
<p:tagLst xmlns:p="http://schemas.openxmlformats.org/presentationml/2006/main">
  <p:tag name="KSO_WM_SLIDE_BACKGROUND_TYPE" val="general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9beace9fd1f84a58a5ebd89d88d0f52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0d5339573b5474ca31bdb13fa5975a9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0bef8a5c30f84cc0af0f79422a3555f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2d38a88732542979151749225a42214"/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8a683e001aba4389bcfcecf86c0902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6a985a39944c49b060177a8a91d2cb"/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SLIDE_BACKGROUND_TYPE" val="frame"/>
</p:tagLst>
</file>

<file path=ppt/tags/tag56.xml><?xml version="1.0" encoding="utf-8"?>
<p:tagLst xmlns:p="http://schemas.openxmlformats.org/presentationml/2006/main">
  <p:tag name="KSO_WM_SLIDE_BACKGROUND_TYPE" val="frame"/>
</p:tagLst>
</file>

<file path=ppt/tags/tag57.xml><?xml version="1.0" encoding="utf-8"?>
<p:tagLst xmlns:p="http://schemas.openxmlformats.org/presentationml/2006/main">
  <p:tag name="KSO_WM_SLIDE_BACKGROUND_TYPE" val="frame"/>
</p:tagLst>
</file>

<file path=ppt/tags/tag58.xml><?xml version="1.0" encoding="utf-8"?>
<p:tagLst xmlns:p="http://schemas.openxmlformats.org/presentationml/2006/main">
  <p:tag name="KSO_WM_SLIDE_BACKGROUND_TYPE" val="frame"/>
</p:tagLst>
</file>

<file path=ppt/tags/tag59.xml><?xml version="1.0" encoding="utf-8"?>
<p:tagLst xmlns:p="http://schemas.openxmlformats.org/presentationml/2006/main">
  <p:tag name="KSO_WM_SLIDE_BACKGROUND_TYPE" val="frame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7"/>
  <p:tag name="KSO_WM_UNIT_ID" val="chip20215902_1*i*7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7ef8436a9cb54ca28a530782a44876c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aa7f388f54e94377a981d4027c532a03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82e7badf82e24dc3a6462b9ea0b972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dbae44824434652a9415cf0a15acffe"/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a2a6e988996844a8b2148776ab1d81a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78842331f6342ea8423f03b881ed936"/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SLIDE_BACKGROUND_TYPE" val="leftRight"/>
</p:tagLst>
</file>

<file path=ppt/tags/tag64.xml><?xml version="1.0" encoding="utf-8"?>
<p:tagLst xmlns:p="http://schemas.openxmlformats.org/presentationml/2006/main">
  <p:tag name="KSO_WM_SLIDE_BACKGROUND_TYPE" val="leftRight"/>
</p:tagLst>
</file>

<file path=ppt/tags/tag65.xml><?xml version="1.0" encoding="utf-8"?>
<p:tagLst xmlns:p="http://schemas.openxmlformats.org/presentationml/2006/main">
  <p:tag name="KSO_WM_SLIDE_BACKGROUND_TYPE" val="leftRight"/>
</p:tagLst>
</file>

<file path=ppt/tags/tag66.xml><?xml version="1.0" encoding="utf-8"?>
<p:tagLst xmlns:p="http://schemas.openxmlformats.org/presentationml/2006/main">
  <p:tag name="KSO_WM_SLIDE_BACKGROUND_TYPE" val="leftRight"/>
</p:tagLst>
</file>

<file path=ppt/tags/tag67.xml><?xml version="1.0" encoding="utf-8"?>
<p:tagLst xmlns:p="http://schemas.openxmlformats.org/presentationml/2006/main">
  <p:tag name="KSO_WM_SLIDE_BACKGROUND_TYPE" val="leftRight"/>
</p:tagLst>
</file>

<file path=ppt/tags/tag68.xml><?xml version="1.0" encoding="utf-8"?>
<p:tagLst xmlns:p="http://schemas.openxmlformats.org/presentationml/2006/main">
  <p:tag name="KSO_WM_SLIDE_BACKGROUND_TYPE" val="leftRight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d2a9e850027247b4be576be0e9a561b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42c362337e548ac9befaed94a7cbeeb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8"/>
  <p:tag name="KSO_WM_UNIT_ID" val="chip20215902_1*i*8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c0fbebc3ba634f6babc0f39daac72eb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f549f358bda4e7590d762a070eb1cc1"/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45fd7c2197294d3f9425811ed269e1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73ddffbf5b04e459e241b80f85b82ba"/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SLIDE_BACKGROUND_TYPE" val="topBottom"/>
</p:tagLst>
</file>

<file path=ppt/tags/tag73.xml><?xml version="1.0" encoding="utf-8"?>
<p:tagLst xmlns:p="http://schemas.openxmlformats.org/presentationml/2006/main">
  <p:tag name="KSO_WM_SLIDE_BACKGROUND_TYPE" val="topBottom"/>
</p:tagLst>
</file>

<file path=ppt/tags/tag74.xml><?xml version="1.0" encoding="utf-8"?>
<p:tagLst xmlns:p="http://schemas.openxmlformats.org/presentationml/2006/main">
  <p:tag name="KSO_WM_SLIDE_BACKGROUND_TYPE" val="topBottom"/>
</p:tagLst>
</file>

<file path=ppt/tags/tag75.xml><?xml version="1.0" encoding="utf-8"?>
<p:tagLst xmlns:p="http://schemas.openxmlformats.org/presentationml/2006/main">
  <p:tag name="KSO_WM_SLIDE_BACKGROUND_TYPE" val="topBottom"/>
</p:tagLst>
</file>

<file path=ppt/tags/tag76.xml><?xml version="1.0" encoding="utf-8"?>
<p:tagLst xmlns:p="http://schemas.openxmlformats.org/presentationml/2006/main">
  <p:tag name="KSO_WM_SLIDE_BACKGROUND_TYPE" val="topBottom"/>
</p:tagLst>
</file>

<file path=ppt/tags/tag77.xml><?xml version="1.0" encoding="utf-8"?>
<p:tagLst xmlns:p="http://schemas.openxmlformats.org/presentationml/2006/main">
  <p:tag name="KSO_WM_SLIDE_BACKGROUND_TYPE" val="topBottom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1b45bebd57b44ac9af2e181d7ed2c5a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6d4851867342ab9ce442082194b506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759c96f1e4c944b499ee5aab84bfbf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2bbc446f3b64b348f6952490a43dcb0"/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9"/>
  <p:tag name="KSO_WM_UNIT_ID" val="chip20215902_1*i*9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00a1428720be4c25b361175ad58fe813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cfd04e051e8d4efb8a4a9a176ae6075f"/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SLIDE_BACKGROUND_TYPE" val="bottomTop"/>
</p:tagLst>
</file>

<file path=ppt/tags/tag82.xml><?xml version="1.0" encoding="utf-8"?>
<p:tagLst xmlns:p="http://schemas.openxmlformats.org/presentationml/2006/main">
  <p:tag name="KSO_WM_SLIDE_BACKGROUND_TYPE" val="bottomTop"/>
</p:tagLst>
</file>

<file path=ppt/tags/tag83.xml><?xml version="1.0" encoding="utf-8"?>
<p:tagLst xmlns:p="http://schemas.openxmlformats.org/presentationml/2006/main">
  <p:tag name="KSO_WM_SLIDE_BACKGROUND_TYPE" val="bottomTop"/>
</p:tagLst>
</file>

<file path=ppt/tags/tag84.xml><?xml version="1.0" encoding="utf-8"?>
<p:tagLst xmlns:p="http://schemas.openxmlformats.org/presentationml/2006/main">
  <p:tag name="KSO_WM_SLIDE_BACKGROUND_TYPE" val="bottomTop"/>
</p:tagLst>
</file>

<file path=ppt/tags/tag85.xml><?xml version="1.0" encoding="utf-8"?>
<p:tagLst xmlns:p="http://schemas.openxmlformats.org/presentationml/2006/main">
  <p:tag name="KSO_WM_SLIDE_BACKGROUND_TYPE" val="bottomTop"/>
</p:tagLst>
</file>

<file path=ppt/tags/tag86.xml><?xml version="1.0" encoding="utf-8"?>
<p:tagLst xmlns:p="http://schemas.openxmlformats.org/presentationml/2006/main">
  <p:tag name="KSO_WM_SLIDE_BACKGROUND_TYPE" val="bottomTop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534a38a209f448a7a8b8511044faaa7f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efaf373ad2847e189e1e49a0bca045e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3a73e3efc12a417b9bfac5fe9fce77e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0c5a112ca34f4f92a44dac8209d568ef"/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4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7"/>
  <p:tag name="KSO_WM_UNIT_DEC_AREA_ID" val="46f892f5ef904e3a9d27309e46f9be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78a12f8c99047968dee98c92b4c5657"/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1"/>
  <p:tag name="KSO_WM_UNIT_ID" val="chip20215902_1*i*1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4"/>
  <p:tag name="KSO_WM_UNIT_TEXT_FILL_FORE_SCHEMECOLOR_INDEX_BRIGHTNESS" val="0"/>
  <p:tag name="KSO_WM_UNIT_TEXT_FILL_FORE_SCHEMECOLOR_INDEX" val="2"/>
  <p:tag name="KSO_WM_UNIT_TEXT_FILL_TYPE" val="1"/>
</p:tagLst>
</file>

<file path=ppt/tags/tag90.xml><?xml version="1.0" encoding="utf-8"?>
<p:tagLst xmlns:p="http://schemas.openxmlformats.org/presentationml/2006/main">
  <p:tag name="KSO_WM_SLIDE_BACKGROUND_TYPE" val="navigation"/>
</p:tagLst>
</file>

<file path=ppt/tags/tag91.xml><?xml version="1.0" encoding="utf-8"?>
<p:tagLst xmlns:p="http://schemas.openxmlformats.org/presentationml/2006/main">
  <p:tag name="KSO_WM_SLIDE_BACKGROUND_TYPE" val="navigation"/>
</p:tagLst>
</file>

<file path=ppt/tags/tag92.xml><?xml version="1.0" encoding="utf-8"?>
<p:tagLst xmlns:p="http://schemas.openxmlformats.org/presentationml/2006/main">
  <p:tag name="KSO_WM_SLIDE_BACKGROUND_TYPE" val="navigation"/>
</p:tagLst>
</file>

<file path=ppt/tags/tag93.xml><?xml version="1.0" encoding="utf-8"?>
<p:tagLst xmlns:p="http://schemas.openxmlformats.org/presentationml/2006/main">
  <p:tag name="KSO_WM_SLIDE_BACKGROUND_TYPE" val="navigation"/>
</p:tagLst>
</file>

<file path=ppt/tags/tag94.xml><?xml version="1.0" encoding="utf-8"?>
<p:tagLst xmlns:p="http://schemas.openxmlformats.org/presentationml/2006/main">
  <p:tag name="KSO_WM_SLIDE_BACKGROUND_TYPE" val="navigation"/>
</p:tagLst>
</file>

<file path=ppt/tags/tag95.xml><?xml version="1.0" encoding="utf-8"?>
<p:tagLst xmlns:p="http://schemas.openxmlformats.org/presentationml/2006/main">
  <p:tag name="KSO_WM_SLIDE_BACKGROUND_TYPE" val="navigation"/>
</p:tagLst>
</file>

<file path=ppt/tags/tag96.xml><?xml version="1.0" encoding="utf-8"?>
<p:tagLst xmlns:p="http://schemas.openxmlformats.org/presentationml/2006/main">
  <p:tag name="KSO_WM_SLIDE_BACKGROUND_TYPE" val="navigation"/>
</p:tagLst>
</file>

<file path=ppt/tags/tag97.xml><?xml version="1.0" encoding="utf-8"?>
<p:tagLst xmlns:p="http://schemas.openxmlformats.org/presentationml/2006/main">
  <p:tag name="KSO_WM_SLIDE_BACKGROUND_TYPE" val="navigation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15902_5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8"/>
  <p:tag name="KSO_WM_UNIT_DEC_AREA_ID" val="8ea148fc477e4ee584fd227552521b3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e6c707c6881a4a4398ff3d1471f38ac5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15902_3*i*1"/>
  <p:tag name="KSO_WM_TEMPLATE_CATEGORY" val="chip"/>
  <p:tag name="KSO_WM_TEMPLATE_INDEX" val="20215902"/>
  <p:tag name="KSO_WM_UNIT_LAYERLEVEL" val="1"/>
  <p:tag name="KSO_WM_TAG_VERSION" val="1.0"/>
  <p:tag name="KSO_WM_BEAUTIFY_FLAG" val="#wm#"/>
  <p:tag name="KSO_WM_CHIP_GROUPID" val="5fb480782a846156eda2b283"/>
  <p:tag name="KSO_WM_CHIP_XID" val="5fb480782a846156eda2b286"/>
  <p:tag name="KSO_WM_UNIT_DEC_AREA_ID" val="a4344da8304a493bbf2dd1b106cb773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04350810fa448ba8ce6d3bd3fbf9749"/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E2EDD4"/>
      </a:dk2>
      <a:lt2>
        <a:srgbClr val="F0F5EA"/>
      </a:lt2>
      <a:accent1>
        <a:srgbClr val="749D44"/>
      </a:accent1>
      <a:accent2>
        <a:srgbClr val="36975B"/>
      </a:accent2>
      <a:accent3>
        <a:srgbClr val="128A81"/>
      </a:accent3>
      <a:accent4>
        <a:srgbClr val="0977A6"/>
      </a:accent4>
      <a:accent5>
        <a:srgbClr val="1C5FB2"/>
      </a:accent5>
      <a:accent6>
        <a:srgbClr val="44479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2801</Words>
  <Application>WPS 演示</Application>
  <PresentationFormat>宽屏</PresentationFormat>
  <Paragraphs>507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Arial</vt:lpstr>
      <vt:lpstr>宋体</vt:lpstr>
      <vt:lpstr>Wingdings</vt:lpstr>
      <vt:lpstr>微软雅黑</vt:lpstr>
      <vt:lpstr>汉仪旗黑-85S</vt:lpstr>
      <vt:lpstr>黑体</vt:lpstr>
      <vt:lpstr>华文隶书</vt:lpstr>
      <vt:lpstr>华文中宋</vt:lpstr>
      <vt:lpstr>华文行楷</vt:lpstr>
      <vt:lpstr>Arial Unicode MS</vt:lpstr>
      <vt:lpstr>Calibri</vt:lpstr>
      <vt:lpstr>Wingdings</vt:lpstr>
      <vt:lpstr>华文楷体</vt:lpstr>
      <vt:lpstr>Office 主题</vt:lpstr>
      <vt:lpstr>1_Office 主题​​</vt:lpstr>
      <vt:lpstr>PowerPoint 演示文稿</vt:lpstr>
      <vt:lpstr>PowerPoint 演示文稿</vt:lpstr>
      <vt:lpstr>独占一块大陆的国家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41</cp:revision>
  <dcterms:created xsi:type="dcterms:W3CDTF">2021-11-28T07:49:00Z</dcterms:created>
  <dcterms:modified xsi:type="dcterms:W3CDTF">2022-08-22T03:10:34Z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24CD57A298D744BCAC6796B86E37F917</vt:lpwstr>
  </property>
  <property fmtid="{D5CDD505-2E9C-101B-9397-08002B2CF9AE}" pid="3" name="KSOProductBuildVer">
    <vt:lpwstr>2052-11.1.0.12302</vt:lpwstr>
  </property>
</Properties>
</file>